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61" r:id="rId3"/>
    <p:sldId id="263" r:id="rId4"/>
    <p:sldId id="266" r:id="rId5"/>
    <p:sldId id="267" r:id="rId6"/>
    <p:sldId id="268" r:id="rId7"/>
    <p:sldId id="278" r:id="rId8"/>
    <p:sldId id="287" r:id="rId9"/>
    <p:sldId id="292" r:id="rId10"/>
    <p:sldId id="300" r:id="rId11"/>
    <p:sldId id="301" r:id="rId12"/>
    <p:sldId id="290" r:id="rId13"/>
    <p:sldId id="298" r:id="rId14"/>
    <p:sldId id="302" r:id="rId15"/>
    <p:sldId id="303" r:id="rId16"/>
    <p:sldId id="305" r:id="rId17"/>
    <p:sldId id="306" r:id="rId18"/>
    <p:sldId id="274" r:id="rId19"/>
    <p:sldId id="275" r:id="rId20"/>
    <p:sldId id="276" r:id="rId21"/>
    <p:sldId id="277" r:id="rId22"/>
    <p:sldId id="281" r:id="rId23"/>
    <p:sldId id="289" r:id="rId24"/>
    <p:sldId id="264" r:id="rId25"/>
    <p:sldId id="341" r:id="rId26"/>
    <p:sldId id="310" r:id="rId27"/>
    <p:sldId id="309" r:id="rId28"/>
    <p:sldId id="294" r:id="rId29"/>
    <p:sldId id="311" r:id="rId30"/>
    <p:sldId id="343" r:id="rId31"/>
    <p:sldId id="314" r:id="rId32"/>
    <p:sldId id="317" r:id="rId33"/>
    <p:sldId id="319" r:id="rId34"/>
    <p:sldId id="320" r:id="rId35"/>
    <p:sldId id="308" r:id="rId36"/>
    <p:sldId id="342" r:id="rId37"/>
    <p:sldId id="279" r:id="rId38"/>
    <p:sldId id="284" r:id="rId39"/>
    <p:sldId id="282" r:id="rId40"/>
    <p:sldId id="321" r:id="rId41"/>
    <p:sldId id="283" r:id="rId42"/>
    <p:sldId id="286" r:id="rId43"/>
    <p:sldId id="307" r:id="rId44"/>
    <p:sldId id="288" r:id="rId45"/>
    <p:sldId id="295" r:id="rId46"/>
    <p:sldId id="322" r:id="rId47"/>
    <p:sldId id="327" r:id="rId48"/>
    <p:sldId id="329" r:id="rId49"/>
    <p:sldId id="328" r:id="rId50"/>
    <p:sldId id="296" r:id="rId51"/>
    <p:sldId id="331" r:id="rId52"/>
    <p:sldId id="333" r:id="rId53"/>
    <p:sldId id="334" r:id="rId54"/>
    <p:sldId id="335" r:id="rId55"/>
    <p:sldId id="325" r:id="rId56"/>
    <p:sldId id="326" r:id="rId57"/>
    <p:sldId id="336" r:id="rId58"/>
    <p:sldId id="345" r:id="rId59"/>
    <p:sldId id="339" r:id="rId60"/>
    <p:sldId id="346" r:id="rId61"/>
    <p:sldId id="293" r:id="rId62"/>
    <p:sldId id="337" r:id="rId63"/>
    <p:sldId id="338" r:id="rId64"/>
    <p:sldId id="347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7750"/>
    <a:srgbClr val="53FA0C"/>
    <a:srgbClr val="E7B457"/>
    <a:srgbClr val="FDCA0D"/>
    <a:srgbClr val="FF7E28"/>
    <a:srgbClr val="DF5321"/>
    <a:srgbClr val="BC4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26" autoAdjust="0"/>
  </p:normalViewPr>
  <p:slideViewPr>
    <p:cSldViewPr snapToGrid="0">
      <p:cViewPr varScale="1">
        <p:scale>
          <a:sx n="105" d="100"/>
          <a:sy n="105" d="100"/>
        </p:scale>
        <p:origin x="2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AE09B2-5052-4989-8C9A-737F6EA9A27E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D39BE397-0049-4C3A-AF39-BE25EB1C608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3600" dirty="0"/>
            <a:t>PTSD</a:t>
          </a:r>
          <a:endParaRPr lang="en-US" sz="3000" dirty="0"/>
        </a:p>
      </dgm:t>
    </dgm:pt>
    <dgm:pt modelId="{23CAB35A-B33D-4EB7-81F8-0EC6EE54F790}" type="parTrans" cxnId="{F4395E3F-280C-4767-A2EE-BBDE80E9F797}">
      <dgm:prSet/>
      <dgm:spPr/>
      <dgm:t>
        <a:bodyPr/>
        <a:lstStyle/>
        <a:p>
          <a:endParaRPr lang="en-US"/>
        </a:p>
      </dgm:t>
    </dgm:pt>
    <dgm:pt modelId="{15DAC2FA-192A-495E-B938-D1DAF7CEAC80}" type="sibTrans" cxnId="{F4395E3F-280C-4767-A2EE-BBDE80E9F797}">
      <dgm:prSet/>
      <dgm:spPr/>
      <dgm:t>
        <a:bodyPr/>
        <a:lstStyle/>
        <a:p>
          <a:endParaRPr lang="en-US"/>
        </a:p>
      </dgm:t>
    </dgm:pt>
    <dgm:pt modelId="{E55544C3-5DFF-4EBD-A883-C48DA43B70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mental disorder</a:t>
          </a:r>
        </a:p>
      </dgm:t>
    </dgm:pt>
    <dgm:pt modelId="{F52A043F-E263-4449-ADC3-7E313AE9E264}" type="parTrans" cxnId="{65CFBEE4-1E93-4322-8B55-2FE7BB3644A1}">
      <dgm:prSet/>
      <dgm:spPr/>
      <dgm:t>
        <a:bodyPr/>
        <a:lstStyle/>
        <a:p>
          <a:endParaRPr lang="en-US"/>
        </a:p>
      </dgm:t>
    </dgm:pt>
    <dgm:pt modelId="{CE4801D0-BF0F-4349-9764-0F515E62578F}" type="sibTrans" cxnId="{65CFBEE4-1E93-4322-8B55-2FE7BB3644A1}">
      <dgm:prSet/>
      <dgm:spPr/>
      <dgm:t>
        <a:bodyPr/>
        <a:lstStyle/>
        <a:p>
          <a:endParaRPr lang="en-US"/>
        </a:p>
      </dgm:t>
    </dgm:pt>
    <dgm:pt modelId="{19EE4BCA-7966-430F-9E45-D20B08B1E57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3600" dirty="0"/>
            <a:t>Orexin</a:t>
          </a:r>
        </a:p>
      </dgm:t>
    </dgm:pt>
    <dgm:pt modelId="{B1B0DFA0-6038-431C-8D2C-67DF5EB55CC4}" type="parTrans" cxnId="{90714BAA-2FA5-4483-9A2C-D06C7B35A93B}">
      <dgm:prSet/>
      <dgm:spPr/>
      <dgm:t>
        <a:bodyPr/>
        <a:lstStyle/>
        <a:p>
          <a:endParaRPr lang="en-US"/>
        </a:p>
      </dgm:t>
    </dgm:pt>
    <dgm:pt modelId="{B3DBCF6F-E2DD-4B48-BDAD-41D132E965A7}" type="sibTrans" cxnId="{90714BAA-2FA5-4483-9A2C-D06C7B35A93B}">
      <dgm:prSet/>
      <dgm:spPr/>
      <dgm:t>
        <a:bodyPr/>
        <a:lstStyle/>
        <a:p>
          <a:endParaRPr lang="en-US"/>
        </a:p>
      </dgm:t>
    </dgm:pt>
    <dgm:pt modelId="{BDB3F813-1CFF-4388-97BE-56EFE454C48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neuropeptide</a:t>
          </a:r>
        </a:p>
      </dgm:t>
    </dgm:pt>
    <dgm:pt modelId="{824032E5-239E-41E4-B4EA-0E43C71B1949}" type="parTrans" cxnId="{E7ED368F-DDB1-4229-8039-C2E6564657BF}">
      <dgm:prSet/>
      <dgm:spPr/>
      <dgm:t>
        <a:bodyPr/>
        <a:lstStyle/>
        <a:p>
          <a:endParaRPr lang="en-US"/>
        </a:p>
      </dgm:t>
    </dgm:pt>
    <dgm:pt modelId="{D14D71E5-3779-4835-9386-6E19D2B9E431}" type="sibTrans" cxnId="{E7ED368F-DDB1-4229-8039-C2E6564657BF}">
      <dgm:prSet/>
      <dgm:spPr/>
      <dgm:t>
        <a:bodyPr/>
        <a:lstStyle/>
        <a:p>
          <a:endParaRPr lang="en-US"/>
        </a:p>
      </dgm:t>
    </dgm:pt>
    <dgm:pt modelId="{DC482A60-A46F-4FA6-938A-258AF8CC19CA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3600" dirty="0"/>
            <a:t>TNF</a:t>
          </a:r>
        </a:p>
      </dgm:t>
    </dgm:pt>
    <dgm:pt modelId="{30444150-EDED-4240-9F3E-C83E322DDF99}" type="parTrans" cxnId="{6C9B98D5-6FDB-4A60-8E86-4FA808127129}">
      <dgm:prSet/>
      <dgm:spPr/>
      <dgm:t>
        <a:bodyPr/>
        <a:lstStyle/>
        <a:p>
          <a:endParaRPr lang="en-US"/>
        </a:p>
      </dgm:t>
    </dgm:pt>
    <dgm:pt modelId="{7F2DBA60-ABED-41A5-94BC-30BF4027DC04}" type="sibTrans" cxnId="{6C9B98D5-6FDB-4A60-8E86-4FA808127129}">
      <dgm:prSet/>
      <dgm:spPr/>
      <dgm:t>
        <a:bodyPr/>
        <a:lstStyle/>
        <a:p>
          <a:endParaRPr lang="en-US"/>
        </a:p>
      </dgm:t>
    </dgm:pt>
    <dgm:pt modelId="{AE5F0E92-D400-4DBC-9B73-8F0971CC9F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cytokine</a:t>
          </a:r>
        </a:p>
      </dgm:t>
    </dgm:pt>
    <dgm:pt modelId="{2AA7165A-0BDF-4E95-86A1-4BBF6ED16A42}" type="parTrans" cxnId="{2410C1D4-283F-45F9-B969-9744DEDC441E}">
      <dgm:prSet/>
      <dgm:spPr/>
      <dgm:t>
        <a:bodyPr/>
        <a:lstStyle/>
        <a:p>
          <a:endParaRPr lang="en-US"/>
        </a:p>
      </dgm:t>
    </dgm:pt>
    <dgm:pt modelId="{B56587BB-E880-4FBC-B34D-D346988B894A}" type="sibTrans" cxnId="{2410C1D4-283F-45F9-B969-9744DEDC441E}">
      <dgm:prSet/>
      <dgm:spPr/>
      <dgm:t>
        <a:bodyPr/>
        <a:lstStyle/>
        <a:p>
          <a:endParaRPr lang="en-US"/>
        </a:p>
      </dgm:t>
    </dgm:pt>
    <dgm:pt modelId="{660C9631-A261-4685-B457-CC335383A247}" type="pres">
      <dgm:prSet presAssocID="{64AE09B2-5052-4989-8C9A-737F6EA9A27E}" presName="root" presStyleCnt="0">
        <dgm:presLayoutVars>
          <dgm:dir/>
          <dgm:resizeHandles val="exact"/>
        </dgm:presLayoutVars>
      </dgm:prSet>
      <dgm:spPr/>
    </dgm:pt>
    <dgm:pt modelId="{F0D783BC-5CA0-4247-BE3D-A879412524CD}" type="pres">
      <dgm:prSet presAssocID="{D39BE397-0049-4C3A-AF39-BE25EB1C6083}" presName="compNode" presStyleCnt="0"/>
      <dgm:spPr/>
    </dgm:pt>
    <dgm:pt modelId="{21FEABEF-7280-4F54-AA09-0FFFCF63931B}" type="pres">
      <dgm:prSet presAssocID="{D39BE397-0049-4C3A-AF39-BE25EB1C6083}" presName="iconRect" presStyleLbl="node1" presStyleIdx="0" presStyleCnt="3" custScaleX="146713" custScaleY="150369" custLinFactNeighborY="-4734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A7E77535-5452-413B-A2B9-861A75212603}" type="pres">
      <dgm:prSet presAssocID="{D39BE397-0049-4C3A-AF39-BE25EB1C6083}" presName="iconSpace" presStyleCnt="0"/>
      <dgm:spPr/>
    </dgm:pt>
    <dgm:pt modelId="{221DC6A0-6457-4317-96D6-BFF9F310FBD4}" type="pres">
      <dgm:prSet presAssocID="{D39BE397-0049-4C3A-AF39-BE25EB1C6083}" presName="parTx" presStyleLbl="revTx" presStyleIdx="0" presStyleCnt="6">
        <dgm:presLayoutVars>
          <dgm:chMax val="0"/>
          <dgm:chPref val="0"/>
        </dgm:presLayoutVars>
      </dgm:prSet>
      <dgm:spPr/>
    </dgm:pt>
    <dgm:pt modelId="{1272DFD6-15C0-45E1-AEC6-878737AA0919}" type="pres">
      <dgm:prSet presAssocID="{D39BE397-0049-4C3A-AF39-BE25EB1C6083}" presName="txSpace" presStyleCnt="0"/>
      <dgm:spPr/>
    </dgm:pt>
    <dgm:pt modelId="{CE9C55DD-37D4-4D8E-97B7-A503638A8579}" type="pres">
      <dgm:prSet presAssocID="{D39BE397-0049-4C3A-AF39-BE25EB1C6083}" presName="desTx" presStyleLbl="revTx" presStyleIdx="1" presStyleCnt="6">
        <dgm:presLayoutVars/>
      </dgm:prSet>
      <dgm:spPr/>
    </dgm:pt>
    <dgm:pt modelId="{8DAD346A-D655-42C4-8C0D-010D78A62018}" type="pres">
      <dgm:prSet presAssocID="{15DAC2FA-192A-495E-B938-D1DAF7CEAC80}" presName="sibTrans" presStyleCnt="0"/>
      <dgm:spPr/>
    </dgm:pt>
    <dgm:pt modelId="{78E6F167-AFF1-4323-8408-6152D74C0A4E}" type="pres">
      <dgm:prSet presAssocID="{19EE4BCA-7966-430F-9E45-D20B08B1E575}" presName="compNode" presStyleCnt="0"/>
      <dgm:spPr/>
    </dgm:pt>
    <dgm:pt modelId="{BA1BF7DF-8889-4130-9C27-9587713EFCF7}" type="pres">
      <dgm:prSet presAssocID="{19EE4BCA-7966-430F-9E45-D20B08B1E575}" presName="iconRect" presStyleLbl="node1" presStyleIdx="1" presStyleCnt="3" custScaleX="146713" custScaleY="150369" custLinFactNeighborY="-4734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nooze"/>
        </a:ext>
      </dgm:extLst>
    </dgm:pt>
    <dgm:pt modelId="{0C4874AC-D9AF-471D-B379-8A7BDC664160}" type="pres">
      <dgm:prSet presAssocID="{19EE4BCA-7966-430F-9E45-D20B08B1E575}" presName="iconSpace" presStyleCnt="0"/>
      <dgm:spPr/>
    </dgm:pt>
    <dgm:pt modelId="{65EAD85B-38F5-477C-9B84-92F2CD896B0B}" type="pres">
      <dgm:prSet presAssocID="{19EE4BCA-7966-430F-9E45-D20B08B1E575}" presName="parTx" presStyleLbl="revTx" presStyleIdx="2" presStyleCnt="6">
        <dgm:presLayoutVars>
          <dgm:chMax val="0"/>
          <dgm:chPref val="0"/>
        </dgm:presLayoutVars>
      </dgm:prSet>
      <dgm:spPr/>
    </dgm:pt>
    <dgm:pt modelId="{31B4DEE5-C891-473E-90CE-9C352DF79892}" type="pres">
      <dgm:prSet presAssocID="{19EE4BCA-7966-430F-9E45-D20B08B1E575}" presName="txSpace" presStyleCnt="0"/>
      <dgm:spPr/>
    </dgm:pt>
    <dgm:pt modelId="{79F1B279-9A9D-42C7-A5E4-A316AE9A072A}" type="pres">
      <dgm:prSet presAssocID="{19EE4BCA-7966-430F-9E45-D20B08B1E575}" presName="desTx" presStyleLbl="revTx" presStyleIdx="3" presStyleCnt="6">
        <dgm:presLayoutVars/>
      </dgm:prSet>
      <dgm:spPr/>
    </dgm:pt>
    <dgm:pt modelId="{FC22A444-989A-4757-A674-2CFB40F8F76D}" type="pres">
      <dgm:prSet presAssocID="{B3DBCF6F-E2DD-4B48-BDAD-41D132E965A7}" presName="sibTrans" presStyleCnt="0"/>
      <dgm:spPr/>
    </dgm:pt>
    <dgm:pt modelId="{62EA2D6D-15B3-4B64-B552-0576212F870D}" type="pres">
      <dgm:prSet presAssocID="{DC482A60-A46F-4FA6-938A-258AF8CC19CA}" presName="compNode" presStyleCnt="0"/>
      <dgm:spPr/>
    </dgm:pt>
    <dgm:pt modelId="{36F1FA34-BF0D-40D5-ADD9-F71B69CD98A8}" type="pres">
      <dgm:prSet presAssocID="{DC482A60-A46F-4FA6-938A-258AF8CC19CA}" presName="iconRect" presStyleLbl="node1" presStyleIdx="2" presStyleCnt="3" custScaleX="146713" custScaleY="150369" custLinFactNeighborY="-4734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ll Tower"/>
        </a:ext>
      </dgm:extLst>
    </dgm:pt>
    <dgm:pt modelId="{2940ED7F-7967-45B6-8AA3-EC675A0B8CA5}" type="pres">
      <dgm:prSet presAssocID="{DC482A60-A46F-4FA6-938A-258AF8CC19CA}" presName="iconSpace" presStyleCnt="0"/>
      <dgm:spPr/>
    </dgm:pt>
    <dgm:pt modelId="{6E1B2F9B-BB32-419B-A8FD-7A0BBFA479A8}" type="pres">
      <dgm:prSet presAssocID="{DC482A60-A46F-4FA6-938A-258AF8CC19CA}" presName="parTx" presStyleLbl="revTx" presStyleIdx="4" presStyleCnt="6">
        <dgm:presLayoutVars>
          <dgm:chMax val="0"/>
          <dgm:chPref val="0"/>
        </dgm:presLayoutVars>
      </dgm:prSet>
      <dgm:spPr/>
    </dgm:pt>
    <dgm:pt modelId="{15FE038F-E30B-4768-8040-DA9C587F48BE}" type="pres">
      <dgm:prSet presAssocID="{DC482A60-A46F-4FA6-938A-258AF8CC19CA}" presName="txSpace" presStyleCnt="0"/>
      <dgm:spPr/>
    </dgm:pt>
    <dgm:pt modelId="{D4A6D086-1C8E-45BF-9851-4734B0F1EE47}" type="pres">
      <dgm:prSet presAssocID="{DC482A60-A46F-4FA6-938A-258AF8CC19CA}" presName="desTx" presStyleLbl="revTx" presStyleIdx="5" presStyleCnt="6">
        <dgm:presLayoutVars/>
      </dgm:prSet>
      <dgm:spPr/>
    </dgm:pt>
  </dgm:ptLst>
  <dgm:cxnLst>
    <dgm:cxn modelId="{2A306E1E-D0F7-4AF8-BEAB-73ABB8312189}" type="presOf" srcId="{19EE4BCA-7966-430F-9E45-D20B08B1E575}" destId="{65EAD85B-38F5-477C-9B84-92F2CD896B0B}" srcOrd="0" destOrd="0" presId="urn:microsoft.com/office/officeart/2018/5/layout/CenteredIconLabelDescriptionList"/>
    <dgm:cxn modelId="{F4395E3F-280C-4767-A2EE-BBDE80E9F797}" srcId="{64AE09B2-5052-4989-8C9A-737F6EA9A27E}" destId="{D39BE397-0049-4C3A-AF39-BE25EB1C6083}" srcOrd="0" destOrd="0" parTransId="{23CAB35A-B33D-4EB7-81F8-0EC6EE54F790}" sibTransId="{15DAC2FA-192A-495E-B938-D1DAF7CEAC80}"/>
    <dgm:cxn modelId="{FF01A64F-8E2A-4026-8B2F-295D3035607B}" type="presOf" srcId="{DC482A60-A46F-4FA6-938A-258AF8CC19CA}" destId="{6E1B2F9B-BB32-419B-A8FD-7A0BBFA479A8}" srcOrd="0" destOrd="0" presId="urn:microsoft.com/office/officeart/2018/5/layout/CenteredIconLabelDescriptionList"/>
    <dgm:cxn modelId="{E7ED368F-DDB1-4229-8039-C2E6564657BF}" srcId="{19EE4BCA-7966-430F-9E45-D20B08B1E575}" destId="{BDB3F813-1CFF-4388-97BE-56EFE454C481}" srcOrd="0" destOrd="0" parTransId="{824032E5-239E-41E4-B4EA-0E43C71B1949}" sibTransId="{D14D71E5-3779-4835-9386-6E19D2B9E431}"/>
    <dgm:cxn modelId="{90714BAA-2FA5-4483-9A2C-D06C7B35A93B}" srcId="{64AE09B2-5052-4989-8C9A-737F6EA9A27E}" destId="{19EE4BCA-7966-430F-9E45-D20B08B1E575}" srcOrd="1" destOrd="0" parTransId="{B1B0DFA0-6038-431C-8D2C-67DF5EB55CC4}" sibTransId="{B3DBCF6F-E2DD-4B48-BDAD-41D132E965A7}"/>
    <dgm:cxn modelId="{C84B7FC1-B1FD-4BEF-B90B-33FF76792CB4}" type="presOf" srcId="{D39BE397-0049-4C3A-AF39-BE25EB1C6083}" destId="{221DC6A0-6457-4317-96D6-BFF9F310FBD4}" srcOrd="0" destOrd="0" presId="urn:microsoft.com/office/officeart/2018/5/layout/CenteredIconLabelDescriptionList"/>
    <dgm:cxn modelId="{2410C1D4-283F-45F9-B969-9744DEDC441E}" srcId="{DC482A60-A46F-4FA6-938A-258AF8CC19CA}" destId="{AE5F0E92-D400-4DBC-9B73-8F0971CC9F63}" srcOrd="0" destOrd="0" parTransId="{2AA7165A-0BDF-4E95-86A1-4BBF6ED16A42}" sibTransId="{B56587BB-E880-4FBC-B34D-D346988B894A}"/>
    <dgm:cxn modelId="{6C9B98D5-6FDB-4A60-8E86-4FA808127129}" srcId="{64AE09B2-5052-4989-8C9A-737F6EA9A27E}" destId="{DC482A60-A46F-4FA6-938A-258AF8CC19CA}" srcOrd="2" destOrd="0" parTransId="{30444150-EDED-4240-9F3E-C83E322DDF99}" sibTransId="{7F2DBA60-ABED-41A5-94BC-30BF4027DC04}"/>
    <dgm:cxn modelId="{B026CBDE-D3F9-45C2-B2E9-8C7C383B8705}" type="presOf" srcId="{BDB3F813-1CFF-4388-97BE-56EFE454C481}" destId="{79F1B279-9A9D-42C7-A5E4-A316AE9A072A}" srcOrd="0" destOrd="0" presId="urn:microsoft.com/office/officeart/2018/5/layout/CenteredIconLabelDescriptionList"/>
    <dgm:cxn modelId="{65CFBEE4-1E93-4322-8B55-2FE7BB3644A1}" srcId="{D39BE397-0049-4C3A-AF39-BE25EB1C6083}" destId="{E55544C3-5DFF-4EBD-A883-C48DA43B7025}" srcOrd="0" destOrd="0" parTransId="{F52A043F-E263-4449-ADC3-7E313AE9E264}" sibTransId="{CE4801D0-BF0F-4349-9764-0F515E62578F}"/>
    <dgm:cxn modelId="{3A5BEAE8-9028-4F6B-A271-1145A44ADEA5}" type="presOf" srcId="{64AE09B2-5052-4989-8C9A-737F6EA9A27E}" destId="{660C9631-A261-4685-B457-CC335383A247}" srcOrd="0" destOrd="0" presId="urn:microsoft.com/office/officeart/2018/5/layout/CenteredIconLabelDescriptionList"/>
    <dgm:cxn modelId="{721726EE-457A-4C21-AF77-702B5A74414A}" type="presOf" srcId="{E55544C3-5DFF-4EBD-A883-C48DA43B7025}" destId="{CE9C55DD-37D4-4D8E-97B7-A503638A8579}" srcOrd="0" destOrd="0" presId="urn:microsoft.com/office/officeart/2018/5/layout/CenteredIconLabelDescriptionList"/>
    <dgm:cxn modelId="{E28B38F7-CE17-4A26-B48E-78BDF80834E7}" type="presOf" srcId="{AE5F0E92-D400-4DBC-9B73-8F0971CC9F63}" destId="{D4A6D086-1C8E-45BF-9851-4734B0F1EE47}" srcOrd="0" destOrd="0" presId="urn:microsoft.com/office/officeart/2018/5/layout/CenteredIconLabelDescriptionList"/>
    <dgm:cxn modelId="{CA20F421-8855-4314-B5CD-E85B9146792B}" type="presParOf" srcId="{660C9631-A261-4685-B457-CC335383A247}" destId="{F0D783BC-5CA0-4247-BE3D-A879412524CD}" srcOrd="0" destOrd="0" presId="urn:microsoft.com/office/officeart/2018/5/layout/CenteredIconLabelDescriptionList"/>
    <dgm:cxn modelId="{E90F671F-BB1A-4812-808C-562B98B33BD6}" type="presParOf" srcId="{F0D783BC-5CA0-4247-BE3D-A879412524CD}" destId="{21FEABEF-7280-4F54-AA09-0FFFCF63931B}" srcOrd="0" destOrd="0" presId="urn:microsoft.com/office/officeart/2018/5/layout/CenteredIconLabelDescriptionList"/>
    <dgm:cxn modelId="{612396E0-8131-4007-9285-0105C71E3EE5}" type="presParOf" srcId="{F0D783BC-5CA0-4247-BE3D-A879412524CD}" destId="{A7E77535-5452-413B-A2B9-861A75212603}" srcOrd="1" destOrd="0" presId="urn:microsoft.com/office/officeart/2018/5/layout/CenteredIconLabelDescriptionList"/>
    <dgm:cxn modelId="{F8D9871B-75E5-4476-985C-6EAD211F3347}" type="presParOf" srcId="{F0D783BC-5CA0-4247-BE3D-A879412524CD}" destId="{221DC6A0-6457-4317-96D6-BFF9F310FBD4}" srcOrd="2" destOrd="0" presId="urn:microsoft.com/office/officeart/2018/5/layout/CenteredIconLabelDescriptionList"/>
    <dgm:cxn modelId="{350D706A-E288-47C3-97DC-9D257EEB94A2}" type="presParOf" srcId="{F0D783BC-5CA0-4247-BE3D-A879412524CD}" destId="{1272DFD6-15C0-45E1-AEC6-878737AA0919}" srcOrd="3" destOrd="0" presId="urn:microsoft.com/office/officeart/2018/5/layout/CenteredIconLabelDescriptionList"/>
    <dgm:cxn modelId="{90DF02D7-7A27-41B1-B9B3-CDED9ED1F981}" type="presParOf" srcId="{F0D783BC-5CA0-4247-BE3D-A879412524CD}" destId="{CE9C55DD-37D4-4D8E-97B7-A503638A8579}" srcOrd="4" destOrd="0" presId="urn:microsoft.com/office/officeart/2018/5/layout/CenteredIconLabelDescriptionList"/>
    <dgm:cxn modelId="{B970FC96-0819-47C6-B93C-35D88DBBBFDE}" type="presParOf" srcId="{660C9631-A261-4685-B457-CC335383A247}" destId="{8DAD346A-D655-42C4-8C0D-010D78A62018}" srcOrd="1" destOrd="0" presId="urn:microsoft.com/office/officeart/2018/5/layout/CenteredIconLabelDescriptionList"/>
    <dgm:cxn modelId="{3CB4805D-46CF-4D37-BC85-C2DDCE4A0509}" type="presParOf" srcId="{660C9631-A261-4685-B457-CC335383A247}" destId="{78E6F167-AFF1-4323-8408-6152D74C0A4E}" srcOrd="2" destOrd="0" presId="urn:microsoft.com/office/officeart/2018/5/layout/CenteredIconLabelDescriptionList"/>
    <dgm:cxn modelId="{C307F921-D2A8-4925-B17F-A68F913E573D}" type="presParOf" srcId="{78E6F167-AFF1-4323-8408-6152D74C0A4E}" destId="{BA1BF7DF-8889-4130-9C27-9587713EFCF7}" srcOrd="0" destOrd="0" presId="urn:microsoft.com/office/officeart/2018/5/layout/CenteredIconLabelDescriptionList"/>
    <dgm:cxn modelId="{FE3AD875-7C94-4DC9-8825-7F531078309D}" type="presParOf" srcId="{78E6F167-AFF1-4323-8408-6152D74C0A4E}" destId="{0C4874AC-D9AF-471D-B379-8A7BDC664160}" srcOrd="1" destOrd="0" presId="urn:microsoft.com/office/officeart/2018/5/layout/CenteredIconLabelDescriptionList"/>
    <dgm:cxn modelId="{414292B2-3B94-486C-8EF2-DB2A99E81963}" type="presParOf" srcId="{78E6F167-AFF1-4323-8408-6152D74C0A4E}" destId="{65EAD85B-38F5-477C-9B84-92F2CD896B0B}" srcOrd="2" destOrd="0" presId="urn:microsoft.com/office/officeart/2018/5/layout/CenteredIconLabelDescriptionList"/>
    <dgm:cxn modelId="{B3A677B0-7C1B-4A16-BE26-FC3DA4736CE7}" type="presParOf" srcId="{78E6F167-AFF1-4323-8408-6152D74C0A4E}" destId="{31B4DEE5-C891-473E-90CE-9C352DF79892}" srcOrd="3" destOrd="0" presId="urn:microsoft.com/office/officeart/2018/5/layout/CenteredIconLabelDescriptionList"/>
    <dgm:cxn modelId="{81477F89-EC79-4655-98D9-8BFD1BFAA280}" type="presParOf" srcId="{78E6F167-AFF1-4323-8408-6152D74C0A4E}" destId="{79F1B279-9A9D-42C7-A5E4-A316AE9A072A}" srcOrd="4" destOrd="0" presId="urn:microsoft.com/office/officeart/2018/5/layout/CenteredIconLabelDescriptionList"/>
    <dgm:cxn modelId="{6EE2B6FB-1312-4615-AE1F-7B0E958F2884}" type="presParOf" srcId="{660C9631-A261-4685-B457-CC335383A247}" destId="{FC22A444-989A-4757-A674-2CFB40F8F76D}" srcOrd="3" destOrd="0" presId="urn:microsoft.com/office/officeart/2018/5/layout/CenteredIconLabelDescriptionList"/>
    <dgm:cxn modelId="{36E6A5C3-CBDA-4FF7-92BD-62A07083653E}" type="presParOf" srcId="{660C9631-A261-4685-B457-CC335383A247}" destId="{62EA2D6D-15B3-4B64-B552-0576212F870D}" srcOrd="4" destOrd="0" presId="urn:microsoft.com/office/officeart/2018/5/layout/CenteredIconLabelDescriptionList"/>
    <dgm:cxn modelId="{B25BB2B6-AD14-432D-9140-1A0DA6CD14F3}" type="presParOf" srcId="{62EA2D6D-15B3-4B64-B552-0576212F870D}" destId="{36F1FA34-BF0D-40D5-ADD9-F71B69CD98A8}" srcOrd="0" destOrd="0" presId="urn:microsoft.com/office/officeart/2018/5/layout/CenteredIconLabelDescriptionList"/>
    <dgm:cxn modelId="{66CDDFDD-F439-40F5-B06C-4951BA7C5EE7}" type="presParOf" srcId="{62EA2D6D-15B3-4B64-B552-0576212F870D}" destId="{2940ED7F-7967-45B6-8AA3-EC675A0B8CA5}" srcOrd="1" destOrd="0" presId="urn:microsoft.com/office/officeart/2018/5/layout/CenteredIconLabelDescriptionList"/>
    <dgm:cxn modelId="{29E59EC9-033E-4AD2-AEC5-467B9A129609}" type="presParOf" srcId="{62EA2D6D-15B3-4B64-B552-0576212F870D}" destId="{6E1B2F9B-BB32-419B-A8FD-7A0BBFA479A8}" srcOrd="2" destOrd="0" presId="urn:microsoft.com/office/officeart/2018/5/layout/CenteredIconLabelDescriptionList"/>
    <dgm:cxn modelId="{1332E3F6-8215-49E6-879D-ED8B99B7F3CE}" type="presParOf" srcId="{62EA2D6D-15B3-4B64-B552-0576212F870D}" destId="{15FE038F-E30B-4768-8040-DA9C587F48BE}" srcOrd="3" destOrd="0" presId="urn:microsoft.com/office/officeart/2018/5/layout/CenteredIconLabelDescriptionList"/>
    <dgm:cxn modelId="{9474E89C-4422-4403-A774-12C0732A5F38}" type="presParOf" srcId="{62EA2D6D-15B3-4B64-B552-0576212F870D}" destId="{D4A6D086-1C8E-45BF-9851-4734B0F1EE47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EABEF-7280-4F54-AA09-0FFFCF63931B}">
      <dsp:nvSpPr>
        <dsp:cNvPr id="0" name=""/>
        <dsp:cNvSpPr/>
      </dsp:nvSpPr>
      <dsp:spPr>
        <a:xfrm>
          <a:off x="755421" y="271839"/>
          <a:ext cx="1585738" cy="16252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DC6A0-6457-4317-96D6-BFF9F310FBD4}">
      <dsp:nvSpPr>
        <dsp:cNvPr id="0" name=""/>
        <dsp:cNvSpPr/>
      </dsp:nvSpPr>
      <dsp:spPr>
        <a:xfrm>
          <a:off x="4228" y="2215170"/>
          <a:ext cx="3088125" cy="550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PTSD</a:t>
          </a:r>
          <a:endParaRPr lang="en-US" sz="3000" kern="1200" dirty="0"/>
        </a:p>
      </dsp:txBody>
      <dsp:txXfrm>
        <a:off x="4228" y="2215170"/>
        <a:ext cx="3088125" cy="550072"/>
      </dsp:txXfrm>
    </dsp:sp>
    <dsp:sp modelId="{CE9C55DD-37D4-4D8E-97B7-A503638A8579}">
      <dsp:nvSpPr>
        <dsp:cNvPr id="0" name=""/>
        <dsp:cNvSpPr/>
      </dsp:nvSpPr>
      <dsp:spPr>
        <a:xfrm>
          <a:off x="4228" y="2801776"/>
          <a:ext cx="3088125" cy="473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mental disorder</a:t>
          </a:r>
        </a:p>
      </dsp:txBody>
      <dsp:txXfrm>
        <a:off x="4228" y="2801776"/>
        <a:ext cx="3088125" cy="473884"/>
      </dsp:txXfrm>
    </dsp:sp>
    <dsp:sp modelId="{BA1BF7DF-8889-4130-9C27-9587713EFCF7}">
      <dsp:nvSpPr>
        <dsp:cNvPr id="0" name=""/>
        <dsp:cNvSpPr/>
      </dsp:nvSpPr>
      <dsp:spPr>
        <a:xfrm>
          <a:off x="4383968" y="271741"/>
          <a:ext cx="1585738" cy="16252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AD85B-38F5-477C-9B84-92F2CD896B0B}">
      <dsp:nvSpPr>
        <dsp:cNvPr id="0" name=""/>
        <dsp:cNvSpPr/>
      </dsp:nvSpPr>
      <dsp:spPr>
        <a:xfrm>
          <a:off x="3632775" y="2215072"/>
          <a:ext cx="3088125" cy="550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Orexin</a:t>
          </a:r>
        </a:p>
      </dsp:txBody>
      <dsp:txXfrm>
        <a:off x="3632775" y="2215072"/>
        <a:ext cx="3088125" cy="550072"/>
      </dsp:txXfrm>
    </dsp:sp>
    <dsp:sp modelId="{79F1B279-9A9D-42C7-A5E4-A316AE9A072A}">
      <dsp:nvSpPr>
        <dsp:cNvPr id="0" name=""/>
        <dsp:cNvSpPr/>
      </dsp:nvSpPr>
      <dsp:spPr>
        <a:xfrm>
          <a:off x="3632775" y="2801677"/>
          <a:ext cx="3088125" cy="474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neuropeptide</a:t>
          </a:r>
        </a:p>
      </dsp:txBody>
      <dsp:txXfrm>
        <a:off x="3632775" y="2801677"/>
        <a:ext cx="3088125" cy="474081"/>
      </dsp:txXfrm>
    </dsp:sp>
    <dsp:sp modelId="{36F1FA34-BF0D-40D5-ADD9-F71B69CD98A8}">
      <dsp:nvSpPr>
        <dsp:cNvPr id="0" name=""/>
        <dsp:cNvSpPr/>
      </dsp:nvSpPr>
      <dsp:spPr>
        <a:xfrm>
          <a:off x="8012515" y="271741"/>
          <a:ext cx="1585738" cy="16252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B2F9B-BB32-419B-A8FD-7A0BBFA479A8}">
      <dsp:nvSpPr>
        <dsp:cNvPr id="0" name=""/>
        <dsp:cNvSpPr/>
      </dsp:nvSpPr>
      <dsp:spPr>
        <a:xfrm>
          <a:off x="7261321" y="2215072"/>
          <a:ext cx="3088125" cy="550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TNF</a:t>
          </a:r>
        </a:p>
      </dsp:txBody>
      <dsp:txXfrm>
        <a:off x="7261321" y="2215072"/>
        <a:ext cx="3088125" cy="550072"/>
      </dsp:txXfrm>
    </dsp:sp>
    <dsp:sp modelId="{D4A6D086-1C8E-45BF-9851-4734B0F1EE47}">
      <dsp:nvSpPr>
        <dsp:cNvPr id="0" name=""/>
        <dsp:cNvSpPr/>
      </dsp:nvSpPr>
      <dsp:spPr>
        <a:xfrm>
          <a:off x="7261321" y="2801677"/>
          <a:ext cx="3088125" cy="474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cytokine</a:t>
          </a:r>
        </a:p>
      </dsp:txBody>
      <dsp:txXfrm>
        <a:off x="7261321" y="2801677"/>
        <a:ext cx="3088125" cy="474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5T02:42:06.1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1,'1117'0,"-1087"1,0 2,38 9,-36-6,54 4,-47-9,0 2,0 2,0 1,66 20,-71-18,0-2,1-1,0-2,0-1,59-4,-48 0,-1 2,75 10,-17 3,2-5,157-8,-106-3,-55 2,115 3,-91 12,29 1,-91-13,94 15,-93-9,2-2,119-7,-76-1,183-21,-290 23,52-6,87-14,-102 14,-1 2,0 2,57 4,47-4,-54-12,-58 8,33-2,-37 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5T02:42:09.9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3807 33,'-1489'0,"1457"-2,0-1,-32-8,30 5,-53-3,-581 8,320 3,-679-2,1002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5T02:42:13.3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64,'1423'0,"-1393"-2,0-1,35-7,-32 3,51-2,63-6,2-1,512 14,-318 4,329-2,-632 2,68 13,-65-8,51 2,-7-10,-51 0,0 1,1 2,50 9,-57-5,-5-1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5T19:43:18.8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1,'1175'0,"-1145"0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5T19:43:43.9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5T19:44:02.6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1F15C-C64B-4BDA-BB90-AF064A24B2BC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EC459-9EB3-4865-B8D9-0D5407A4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1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Instead of forgive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1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longer re-exposure time decreased freezing after stress (FS) (Fig. 1B)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0-5min &gt; 15-20min, 0-5min &gt; 15-20min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44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66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it’s able to have so many actions – many connections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05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(SPS) decreased number of platform crossing (MWM) (Fig. 6C##)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non-SPS+Veh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icvOrxA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increased number of platform crossings (MWM) after stress (SPS) (Fig. 6C*)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SPS+OrxA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71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(SPS) increased Orx1 mRNA in hypothalamus (Fig. 4D)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non-SPS = 1d later &lt;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4d later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7d later &lt; 14d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60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(SPS) decreased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OrxA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mRNA in hypothalamus (Fig. 4C)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non-SPS &gt; 1d later = 4d later &gt; 7d later &gt; 14d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79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(SPS) caused lower amount of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OrxA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LH cells (Fig. 3G)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non-SPS &gt; 1d later &gt; 4d later &gt; 7d later = 14d later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(SPS) caused fewer number of cells with orexin-A in them in LH (Fig. 3H)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non-SPS &gt; 1d later &gt; 4d later &gt; 7d later &gt; 14d later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38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(SPS) increased Orx1 protein in hypothalamus (Fig. 7B#)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non-SPS+Veh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icvOrxA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decreased Orx1 protein in hypothalamus after stress (SPS) (Fig. 7B*)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SPS+OrxA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72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(SPS) increased Orx1 mRNA in hippocampus (Fig. 5C)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non-SPS &lt; 1d later = 4d later &lt; 7d later &lt; 14d later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12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(SPS) increased Orx2 mRNA in hippocampus (Fig. 5D)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non-SPS = 1d later &lt;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4d later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7d later &lt; 14d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03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24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(SPS) increased Orx1 protein in hippocampus (Fig. 7E#)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non-SPS+Veh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icvOrxA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decreased Orx1 protein in hippocampus after stress (SPS) (Fig. 7E*)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SPS+OrxA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67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(SPS) increased Orx2 protein in hippocampus (Fig. 7F#)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non-SPS+Veh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icvOrxA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decreased Orx2 protein in hippocampus after stress (SPS) (Fig. 7F*)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SPS+OrxA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77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(SPS) decreased number of platform crossing (MWM) (Fig. 6C##)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non-SPS+Veh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icvOrxA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increased number of platform crossings (MWM) after stress (SPS) (Fig. 6C*)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SPS+OrxA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396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TNF superfamily – all have TNF homology &amp; all form trimers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53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also be produced by other immune cells, and neurons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Both receptors can induce cell death, but differently I think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37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Neurological disease like PTSD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699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Neurological disease like PTSD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05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repeated high-dose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increased escape latency (Fig. 7B)</a:t>
            </a:r>
          </a:p>
          <a:p>
            <a:pPr marL="2514600" marR="0" lvl="5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50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100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decreased escape latency compared to repeated high-dose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(Fig. 7B)</a:t>
            </a:r>
          </a:p>
          <a:p>
            <a:pPr marL="2514600" marR="0" lvl="5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50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100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17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repeated high-dose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decreased platform crossings (Fig. 7C)</a:t>
            </a:r>
          </a:p>
          <a:p>
            <a:pPr marL="2514600" marR="0" lvl="5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50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100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increased platform crossings after repeated high-dose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(Fig. 7C)</a:t>
            </a:r>
          </a:p>
          <a:p>
            <a:pPr marL="2514600" marR="0" lvl="5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50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100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TNFa+Ab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lvl="4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1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prevalence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175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(FS) increased M1 TNF mRNA levels for fear retention (Fig. 2A)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Con0 &lt; FS0, Con3 &lt; FS3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long-duration re-exposure time decreased M1 TNF mRNA levels (Fig. 2A)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FS0 &gt; FS30, FS3 &gt; FS30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885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(FS) with fear retention (no re-exposure) increases number of cells with TNF in the hippocampus (Fig. 3A)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&lt; FS0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re-exposure time decreased number of cells with TNF in the hippocampus (Fig. 3A)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FS0 &gt; FS30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4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long-duration re-exposure (fear extinction) decreased number of cells with TNF in the hippocampus (Fig. 5D)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S+FS0 &gt; S+FS30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blocking M1 decreased number of cells with TNF in the hippocampus (Fig. 5D)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S+FS0 &gt; M+FS0, S+FS3 &gt; M+FS3, S+FS30 &gt; M+FS30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053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“treating molecular effect” -  providing more </a:t>
            </a:r>
            <a:r>
              <a:rPr lang="en-US" dirty="0" err="1"/>
              <a:t>OrxA</a:t>
            </a:r>
            <a:r>
              <a:rPr lang="en-US" dirty="0"/>
              <a:t>, or blocking TNF translation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943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decreased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prepro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-orexin mRNA levels in hypothalamus (Fig. 4G)</a:t>
            </a:r>
          </a:p>
          <a:p>
            <a:pPr marL="2514600" marR="0" lvl="5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5,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25,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50,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100,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200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before treatment increased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prepro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-orexin mRNA levels in hypothalamus after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treatment (Fig. 5I)</a:t>
            </a:r>
          </a:p>
          <a:p>
            <a:pPr marL="2514600" marR="0" lvl="5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25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75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increased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prepro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-orexin protein levels in hypothalamus after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treatment (Fig. 5F)</a:t>
            </a:r>
          </a:p>
          <a:p>
            <a:pPr marL="2514600" marR="0" lvl="5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25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40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increased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OrxA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 levels in hypothalamus after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treatment (Fig. 5G)</a:t>
            </a:r>
          </a:p>
          <a:p>
            <a:pPr marL="2514600" marR="0" lvl="5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25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828800" marR="0" lvl="4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883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before treatment increased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OrxB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 levels in hypothalamus after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treatment (Fig. 5H)</a:t>
            </a:r>
          </a:p>
          <a:p>
            <a:pPr marL="2514600" marR="0" lvl="5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25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TNFa+TNFaAb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TNFa+IgG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59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Orx1 antagonism with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treatment increases escape latency (Fig. 7E)</a:t>
            </a:r>
          </a:p>
          <a:p>
            <a:pPr marL="2514600" marR="0" lvl="5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arenBoth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SB+5TNFa,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SB+25TNFa,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50TNFa</a:t>
            </a:r>
          </a:p>
          <a:p>
            <a:pPr marL="1828800" marR="0" lvl="4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98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Orx1 antagonism with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decreases platform crossing (Fig. 7F)</a:t>
            </a:r>
          </a:p>
          <a:p>
            <a:pPr marL="2514600" marR="0" lvl="5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compared to vehicle</a:t>
            </a:r>
          </a:p>
          <a:p>
            <a:pPr marL="2971800" marR="0" lvl="6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5TNFa+SB,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25TNFa+SB,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50TNFa+SB</a:t>
            </a:r>
          </a:p>
          <a:p>
            <a:pPr marL="2514600" marR="0" lvl="5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arenBoth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compared to just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TNFa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71800" marR="0" lvl="6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5TNFa &gt; 5TNFa+SB, 25TNFa &gt; 25TNFa+SB</a:t>
            </a:r>
          </a:p>
          <a:p>
            <a:pPr marL="1828800" marR="0" lvl="4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Cues – internal or external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276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69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lot of these relate to memory somehow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1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Recollection – action; familiarity - feeling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98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20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3-day paradigm: behavioral results taken on day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91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(FS) increased freezing (Fig. 1A)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Con0 &lt; FS0, Con3 &lt; FS3, Con30 &lt; FS30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long-duration re-exposure decreased freezing (Fig. 1A)</a:t>
            </a:r>
          </a:p>
          <a:p>
            <a:pPr marL="2057400" marR="0" lvl="4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FS30 &lt; FS3, FS30 &lt; F0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EC459-9EB3-4865-B8D9-0D5407A4A3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4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66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53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8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0991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28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0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51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33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1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1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3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3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02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7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89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82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3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DAA1A45-E620-4298-9B61-096FCB6E4E0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0124380-091D-4B14-B4C3-36718DA4F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750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customXml" Target="../ink/ink6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ED51678-28A8-4AC8-817C-2E93C4974A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2" b="95310" l="3000" r="95250">
                        <a14:foregroundMark x1="16125" y1="9006" x2="16125" y2="9006"/>
                        <a14:foregroundMark x1="14500" y1="9006" x2="14500" y2="9006"/>
                        <a14:foregroundMark x1="10125" y1="9381" x2="10125" y2="9381"/>
                        <a14:foregroundMark x1="5750" y1="7129" x2="5750" y2="7129"/>
                        <a14:foregroundMark x1="3000" y1="9756" x2="3000" y2="9756"/>
                        <a14:foregroundMark x1="24000" y1="7129" x2="24000" y2="7129"/>
                        <a14:foregroundMark x1="88625" y1="12946" x2="88625" y2="12946"/>
                        <a14:foregroundMark x1="95250" y1="12946" x2="95250" y2="12946"/>
                        <a14:foregroundMark x1="52375" y1="90244" x2="52375" y2="90244"/>
                        <a14:foregroundMark x1="51250" y1="95310" x2="51250" y2="95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5" b="11076"/>
          <a:stretch/>
        </p:blipFill>
        <p:spPr>
          <a:xfrm>
            <a:off x="0" y="1"/>
            <a:ext cx="12381722" cy="6947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2FA1BC-9317-4939-B620-F773D1EAF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1237476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en-US" sz="8000" dirty="0">
                <a:solidFill>
                  <a:srgbClr val="FFFFFF"/>
                </a:solidFill>
                <a:latin typeface="France" panose="020B7200000000000000" pitchFamily="34" charset="0"/>
              </a:rPr>
              <a:t>Frighten &amp; Forget?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E9936-D20E-4E88-A97C-106ABE73F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3629" y="4572000"/>
            <a:ext cx="2816535" cy="721954"/>
          </a:xfrm>
        </p:spPr>
        <p:txBody>
          <a:bodyPr anchor="ctr">
            <a:normAutofit/>
          </a:bodyPr>
          <a:lstStyle/>
          <a:p>
            <a:pPr algn="r"/>
            <a:r>
              <a:rPr lang="en-US" sz="3200" dirty="0">
                <a:solidFill>
                  <a:srgbClr val="FFFFFF"/>
                </a:solidFill>
                <a:latin typeface="France" panose="020B7200000000000000" pitchFamily="34" charset="0"/>
              </a:rPr>
              <a:t>Jason Gale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FBC59F7-8588-4103-B155-EE59B7E9848D}"/>
              </a:ext>
            </a:extLst>
          </p:cNvPr>
          <p:cNvSpPr txBox="1">
            <a:spLocks/>
          </p:cNvSpPr>
          <p:nvPr/>
        </p:nvSpPr>
        <p:spPr>
          <a:xfrm>
            <a:off x="747259" y="2182940"/>
            <a:ext cx="3142904" cy="1420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dirty="0">
                <a:solidFill>
                  <a:srgbClr val="FFFFFF"/>
                </a:solidFill>
                <a:latin typeface="France" panose="020B7200000000000000" pitchFamily="34" charset="0"/>
              </a:rPr>
              <a:t>A glimpse of mechanisms of stress and memory</a:t>
            </a:r>
          </a:p>
        </p:txBody>
      </p:sp>
    </p:spTree>
    <p:extLst>
      <p:ext uri="{BB962C8B-B14F-4D97-AF65-F5344CB8AC3E}">
        <p14:creationId xmlns:p14="http://schemas.microsoft.com/office/powerpoint/2010/main" val="2762811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1A48-435D-4EF8-9477-E58BB73D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Morris Water Maze (MWM)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02A63-3E05-42B7-AE1E-1F4902C21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4" y="1721568"/>
            <a:ext cx="10353762" cy="4886065"/>
          </a:xfrm>
        </p:spPr>
        <p:txBody>
          <a:bodyPr>
            <a:normAutofit/>
          </a:bodyPr>
          <a:lstStyle/>
          <a:p>
            <a:r>
              <a:rPr lang="en-US" sz="3600" dirty="0"/>
              <a:t>Place Navigation Test (PNT)</a:t>
            </a:r>
          </a:p>
          <a:p>
            <a:pPr lvl="1"/>
            <a:r>
              <a:rPr lang="en-US" sz="3400" dirty="0"/>
              <a:t>Multiple</a:t>
            </a:r>
          </a:p>
          <a:p>
            <a:pPr lvl="1"/>
            <a:r>
              <a:rPr lang="en-US" sz="3400" dirty="0"/>
              <a:t>Hidden platform</a:t>
            </a:r>
          </a:p>
          <a:p>
            <a:pPr lvl="1"/>
            <a:r>
              <a:rPr lang="en-US" sz="3400" dirty="0"/>
              <a:t>Finds platform </a:t>
            </a:r>
          </a:p>
          <a:p>
            <a:pPr lvl="2"/>
            <a:r>
              <a:rPr lang="en-US" sz="3200" dirty="0"/>
              <a:t>“escape latency”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376683-87FF-4441-96D6-ABBDD586A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56" y="3901899"/>
            <a:ext cx="2955235" cy="2611051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1AC341-6F31-4B04-BF49-84C96581B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29" y="2455357"/>
            <a:ext cx="2931498" cy="2575446"/>
          </a:xfrm>
          <a:prstGeom prst="rect">
            <a:avLst/>
          </a:prstGeom>
        </p:spPr>
      </p:pic>
      <p:pic>
        <p:nvPicPr>
          <p:cNvPr id="11" name="Picture 10" descr="A picture containing game, fence, racket, ready&#10;&#10;Description automatically generated">
            <a:extLst>
              <a:ext uri="{FF2B5EF4-FFF2-40B4-BE49-F238E27FC236}">
                <a16:creationId xmlns:a16="http://schemas.microsoft.com/office/drawing/2014/main" id="{BB05C963-14EB-4C91-9584-44B6FA66A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919" y="1286514"/>
            <a:ext cx="2891937" cy="25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3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1A48-435D-4EF8-9477-E58BB73D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Morris Water Maze (MWM)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02A63-3E05-42B7-AE1E-1F4902C21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068" y="1732449"/>
            <a:ext cx="10353762" cy="4886065"/>
          </a:xfrm>
        </p:spPr>
        <p:txBody>
          <a:bodyPr>
            <a:normAutofit/>
          </a:bodyPr>
          <a:lstStyle/>
          <a:p>
            <a:r>
              <a:rPr lang="en-US" sz="3600" dirty="0"/>
              <a:t>Spatial Probe Test (SPT)</a:t>
            </a:r>
          </a:p>
          <a:p>
            <a:pPr lvl="1"/>
            <a:r>
              <a:rPr lang="en-US" sz="3400" dirty="0"/>
              <a:t>Once</a:t>
            </a:r>
          </a:p>
          <a:p>
            <a:pPr lvl="1"/>
            <a:r>
              <a:rPr lang="en-US" sz="3400" dirty="0"/>
              <a:t>Platform removed</a:t>
            </a:r>
          </a:p>
          <a:p>
            <a:pPr lvl="1"/>
            <a:r>
              <a:rPr lang="en-US" sz="3400" dirty="0"/>
              <a:t>Swims where platform was</a:t>
            </a:r>
          </a:p>
          <a:p>
            <a:pPr lvl="2"/>
            <a:r>
              <a:rPr lang="en-US" sz="3200" dirty="0"/>
              <a:t>“platform crossings”</a:t>
            </a:r>
          </a:p>
          <a:p>
            <a:endParaRPr lang="en-US" sz="3600" dirty="0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28A44247-2672-442A-9019-D19F4D6AA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38" y="1580050"/>
            <a:ext cx="5494496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07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1A48-435D-4EF8-9477-E58BB73D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Prolonged Stress (SPS)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02A63-3E05-42B7-AE1E-1F4902C21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Model for PTSD – negative feedback on HPA axis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D80FE5-A96A-442C-84D0-86A6329BA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04" r="31615"/>
          <a:stretch/>
        </p:blipFill>
        <p:spPr>
          <a:xfrm>
            <a:off x="1216867" y="2656693"/>
            <a:ext cx="9747617" cy="416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94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1A48-435D-4EF8-9477-E58BB73D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PTSD (SPS) &amp; Memory (MWM)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02A63-3E05-42B7-AE1E-1F4902C21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033" y="3299992"/>
            <a:ext cx="5361938" cy="2131979"/>
          </a:xfrm>
        </p:spPr>
        <p:txBody>
          <a:bodyPr>
            <a:normAutofit/>
          </a:bodyPr>
          <a:lstStyle/>
          <a:p>
            <a:r>
              <a:rPr lang="en-US" sz="3600" dirty="0"/>
              <a:t>Stress impairs memory</a:t>
            </a:r>
          </a:p>
          <a:p>
            <a:pPr lvl="1"/>
            <a:r>
              <a:rPr lang="en-US" sz="3400" dirty="0"/>
              <a:t>Effect 7d after stress</a:t>
            </a:r>
          </a:p>
          <a:p>
            <a:endParaRPr lang="en-US" sz="3600" dirty="0"/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460F4E63-8B23-4820-84EA-4EA54BBBC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052" y="2164841"/>
            <a:ext cx="4724809" cy="37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29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7248F6-6937-44AF-B9B7-DBE0CDC94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r="55826" b="59659"/>
          <a:stretch/>
        </p:blipFill>
        <p:spPr>
          <a:xfrm>
            <a:off x="821862" y="2712248"/>
            <a:ext cx="2419350" cy="2167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9F2D31-3F3A-4FA0-B3DD-4A5376680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1" t="63834" r="54435" b="2001"/>
          <a:stretch/>
        </p:blipFill>
        <p:spPr>
          <a:xfrm>
            <a:off x="4318499" y="1360714"/>
            <a:ext cx="2419350" cy="21672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821A47-27D3-4A31-B90F-5D92AA3FCCAB}"/>
              </a:ext>
            </a:extLst>
          </p:cNvPr>
          <p:cNvSpPr txBox="1"/>
          <p:nvPr/>
        </p:nvSpPr>
        <p:spPr>
          <a:xfrm>
            <a:off x="7957687" y="5431972"/>
            <a:ext cx="3309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for PTSD</a:t>
            </a:r>
          </a:p>
        </p:txBody>
      </p:sp>
      <p:sp>
        <p:nvSpPr>
          <p:cNvPr id="16" name="Right Arrow 17">
            <a:extLst>
              <a:ext uri="{FF2B5EF4-FFF2-40B4-BE49-F238E27FC236}">
                <a16:creationId xmlns:a16="http://schemas.microsoft.com/office/drawing/2014/main" id="{827A4A5E-60E6-431A-9CF4-7889A382E58A}"/>
              </a:ext>
            </a:extLst>
          </p:cNvPr>
          <p:cNvSpPr/>
          <p:nvPr/>
        </p:nvSpPr>
        <p:spPr>
          <a:xfrm rot="19727170">
            <a:off x="3339746" y="3172345"/>
            <a:ext cx="813946" cy="252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8">
            <a:extLst>
              <a:ext uri="{FF2B5EF4-FFF2-40B4-BE49-F238E27FC236}">
                <a16:creationId xmlns:a16="http://schemas.microsoft.com/office/drawing/2014/main" id="{1E4FC803-C78A-4187-9FBF-EC89FF659437}"/>
              </a:ext>
            </a:extLst>
          </p:cNvPr>
          <p:cNvSpPr/>
          <p:nvPr/>
        </p:nvSpPr>
        <p:spPr>
          <a:xfrm rot="1862966">
            <a:off x="3364931" y="4753104"/>
            <a:ext cx="813946" cy="252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9">
            <a:extLst>
              <a:ext uri="{FF2B5EF4-FFF2-40B4-BE49-F238E27FC236}">
                <a16:creationId xmlns:a16="http://schemas.microsoft.com/office/drawing/2014/main" id="{7C9EDE52-8861-4A84-8742-CF01E387574C}"/>
              </a:ext>
            </a:extLst>
          </p:cNvPr>
          <p:cNvSpPr/>
          <p:nvPr/>
        </p:nvSpPr>
        <p:spPr>
          <a:xfrm>
            <a:off x="6699680" y="3738768"/>
            <a:ext cx="1177667" cy="44040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8D182D5-E24C-430A-B7F9-C6B72CC4F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6"/>
          <a:stretch/>
        </p:blipFill>
        <p:spPr>
          <a:xfrm>
            <a:off x="4378847" y="4389952"/>
            <a:ext cx="2261439" cy="2163966"/>
          </a:xfrm>
          <a:prstGeom prst="rect">
            <a:avLst/>
          </a:prstGeom>
        </p:spPr>
      </p:pic>
      <p:pic>
        <p:nvPicPr>
          <p:cNvPr id="19" name="Picture 18" descr="Chart, bar chart&#10;&#10;Description automatically generated">
            <a:extLst>
              <a:ext uri="{FF2B5EF4-FFF2-40B4-BE49-F238E27FC236}">
                <a16:creationId xmlns:a16="http://schemas.microsoft.com/office/drawing/2014/main" id="{0CBD2FD3-49C8-4DCB-B1C7-DBE82D200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386" y="2416629"/>
            <a:ext cx="2534472" cy="289113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FEBF56F-D739-4C66-A07D-AF1DB383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5312"/>
            <a:ext cx="10353762" cy="970450"/>
          </a:xfrm>
        </p:spPr>
        <p:txBody>
          <a:bodyPr/>
          <a:lstStyle/>
          <a:p>
            <a:r>
              <a:rPr lang="en-US" dirty="0"/>
              <a:t>Foot Shock (FS) Fear Conditioning</a:t>
            </a:r>
          </a:p>
        </p:txBody>
      </p:sp>
    </p:spTree>
    <p:extLst>
      <p:ext uri="{BB962C8B-B14F-4D97-AF65-F5344CB8AC3E}">
        <p14:creationId xmlns:p14="http://schemas.microsoft.com/office/powerpoint/2010/main" val="2649547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1A48-435D-4EF8-9477-E58BB73D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5312"/>
            <a:ext cx="10353762" cy="970450"/>
          </a:xfrm>
        </p:spPr>
        <p:txBody>
          <a:bodyPr/>
          <a:lstStyle/>
          <a:p>
            <a:r>
              <a:rPr lang="en-US" dirty="0"/>
              <a:t>Foot Shock (FS) Fear Conditioning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7248F6-6937-44AF-B9B7-DBE0CDC94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77" r="55826" b="59659"/>
          <a:stretch/>
        </p:blipFill>
        <p:spPr>
          <a:xfrm>
            <a:off x="821862" y="2712248"/>
            <a:ext cx="2419350" cy="2167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9F2D31-3F3A-4FA0-B3DD-4A5376680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1" t="63834" r="54435" b="2001"/>
          <a:stretch/>
        </p:blipFill>
        <p:spPr>
          <a:xfrm>
            <a:off x="4318499" y="1360714"/>
            <a:ext cx="2419350" cy="2167273"/>
          </a:xfrm>
          <a:prstGeom prst="rect">
            <a:avLst/>
          </a:prstGeom>
        </p:spPr>
      </p:pic>
      <p:sp>
        <p:nvSpPr>
          <p:cNvPr id="16" name="Right Arrow 17">
            <a:extLst>
              <a:ext uri="{FF2B5EF4-FFF2-40B4-BE49-F238E27FC236}">
                <a16:creationId xmlns:a16="http://schemas.microsoft.com/office/drawing/2014/main" id="{827A4A5E-60E6-431A-9CF4-7889A382E58A}"/>
              </a:ext>
            </a:extLst>
          </p:cNvPr>
          <p:cNvSpPr/>
          <p:nvPr/>
        </p:nvSpPr>
        <p:spPr>
          <a:xfrm rot="19727170">
            <a:off x="3339746" y="3172345"/>
            <a:ext cx="813946" cy="252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8">
            <a:extLst>
              <a:ext uri="{FF2B5EF4-FFF2-40B4-BE49-F238E27FC236}">
                <a16:creationId xmlns:a16="http://schemas.microsoft.com/office/drawing/2014/main" id="{1E4FC803-C78A-4187-9FBF-EC89FF659437}"/>
              </a:ext>
            </a:extLst>
          </p:cNvPr>
          <p:cNvSpPr/>
          <p:nvPr/>
        </p:nvSpPr>
        <p:spPr>
          <a:xfrm rot="1862966">
            <a:off x="3364931" y="4753104"/>
            <a:ext cx="813946" cy="252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9">
            <a:extLst>
              <a:ext uri="{FF2B5EF4-FFF2-40B4-BE49-F238E27FC236}">
                <a16:creationId xmlns:a16="http://schemas.microsoft.com/office/drawing/2014/main" id="{7C9EDE52-8861-4A84-8742-CF01E387574C}"/>
              </a:ext>
            </a:extLst>
          </p:cNvPr>
          <p:cNvSpPr/>
          <p:nvPr/>
        </p:nvSpPr>
        <p:spPr>
          <a:xfrm>
            <a:off x="7022928" y="2384290"/>
            <a:ext cx="1069946" cy="30294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8D182D5-E24C-430A-B7F9-C6B72CC4F3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6"/>
          <a:stretch/>
        </p:blipFill>
        <p:spPr>
          <a:xfrm>
            <a:off x="4378847" y="4389952"/>
            <a:ext cx="2261439" cy="2163966"/>
          </a:xfrm>
          <a:prstGeom prst="rect">
            <a:avLst/>
          </a:prstGeom>
        </p:spPr>
      </p:pic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9F2CF548-E30A-4892-AB6F-906C70763A01}"/>
              </a:ext>
            </a:extLst>
          </p:cNvPr>
          <p:cNvSpPr/>
          <p:nvPr/>
        </p:nvSpPr>
        <p:spPr>
          <a:xfrm>
            <a:off x="3471042" y="3828566"/>
            <a:ext cx="4042558" cy="3298371"/>
          </a:xfrm>
          <a:prstGeom prst="mathMultiply">
            <a:avLst>
              <a:gd name="adj1" fmla="val 116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0480407D-0A73-454E-BD35-CC29F644A622}"/>
              </a:ext>
            </a:extLst>
          </p:cNvPr>
          <p:cNvSpPr/>
          <p:nvPr/>
        </p:nvSpPr>
        <p:spPr>
          <a:xfrm>
            <a:off x="1554520" y="2923332"/>
            <a:ext cx="974858" cy="694453"/>
          </a:xfrm>
          <a:prstGeom prst="mathMultiply">
            <a:avLst>
              <a:gd name="adj1" fmla="val 116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7C4E142E-4A54-47B8-9186-3B7E5E464266}"/>
              </a:ext>
            </a:extLst>
          </p:cNvPr>
          <p:cNvSpPr/>
          <p:nvPr/>
        </p:nvSpPr>
        <p:spPr>
          <a:xfrm>
            <a:off x="3259049" y="4503279"/>
            <a:ext cx="974858" cy="694453"/>
          </a:xfrm>
          <a:prstGeom prst="mathMultiply">
            <a:avLst>
              <a:gd name="adj1" fmla="val 116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372366-E61A-447A-8C6A-348C7A1E93DB}"/>
              </a:ext>
            </a:extLst>
          </p:cNvPr>
          <p:cNvSpPr txBox="1"/>
          <p:nvPr/>
        </p:nvSpPr>
        <p:spPr>
          <a:xfrm>
            <a:off x="3498816" y="894893"/>
            <a:ext cx="4112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Re-exposure (no, 3min, 30min)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EBC95A-0CA6-44D8-8114-266D70DF0FC6}"/>
              </a:ext>
            </a:extLst>
          </p:cNvPr>
          <p:cNvSpPr txBox="1"/>
          <p:nvPr/>
        </p:nvSpPr>
        <p:spPr>
          <a:xfrm>
            <a:off x="1977748" y="2612313"/>
            <a:ext cx="3309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9E6D48-B031-4FC8-99BC-A4E1C6782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1" t="63834" r="54435" b="2001"/>
          <a:stretch/>
        </p:blipFill>
        <p:spPr>
          <a:xfrm>
            <a:off x="8399142" y="1360714"/>
            <a:ext cx="2419350" cy="21672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D1E79BC-0C1A-4EBE-8892-82C680DE420B}"/>
              </a:ext>
            </a:extLst>
          </p:cNvPr>
          <p:cNvSpPr txBox="1"/>
          <p:nvPr/>
        </p:nvSpPr>
        <p:spPr>
          <a:xfrm>
            <a:off x="7953882" y="897980"/>
            <a:ext cx="3309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Behavior Eval. (5min)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E56877-7E15-473E-9F2B-B1D5F603A7B3}"/>
              </a:ext>
            </a:extLst>
          </p:cNvPr>
          <p:cNvSpPr txBox="1"/>
          <p:nvPr/>
        </p:nvSpPr>
        <p:spPr>
          <a:xfrm>
            <a:off x="5868517" y="1927561"/>
            <a:ext cx="3309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67DF7A-6D1C-4321-9422-E502FA1DA856}"/>
              </a:ext>
            </a:extLst>
          </p:cNvPr>
          <p:cNvSpPr txBox="1"/>
          <p:nvPr/>
        </p:nvSpPr>
        <p:spPr>
          <a:xfrm>
            <a:off x="376602" y="2201820"/>
            <a:ext cx="3309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Foot Shock or not</a:t>
            </a:r>
          </a:p>
        </p:txBody>
      </p:sp>
    </p:spTree>
    <p:extLst>
      <p:ext uri="{BB962C8B-B14F-4D97-AF65-F5344CB8AC3E}">
        <p14:creationId xmlns:p14="http://schemas.microsoft.com/office/powerpoint/2010/main" val="4060072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DB4E3-4C3D-4EF0-8853-A246AD741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Foot Shock (FS) Fear Conditioning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B14DF-E2CA-42BF-B329-AB99EEC95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767" y="2320278"/>
            <a:ext cx="4746776" cy="4058751"/>
          </a:xfrm>
        </p:spPr>
        <p:txBody>
          <a:bodyPr>
            <a:normAutofit/>
          </a:bodyPr>
          <a:lstStyle/>
          <a:p>
            <a:r>
              <a:rPr lang="en-US" sz="3600" dirty="0"/>
              <a:t>Re-exposure Time</a:t>
            </a:r>
          </a:p>
          <a:p>
            <a:pPr lvl="1"/>
            <a:r>
              <a:rPr lang="en-US" sz="3400" dirty="0"/>
              <a:t>Fear Retention: 0min, 3min</a:t>
            </a:r>
          </a:p>
          <a:p>
            <a:pPr lvl="1"/>
            <a:r>
              <a:rPr lang="en-US" sz="3400" dirty="0"/>
              <a:t>Fear Extinction: 30min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1E08F19-46C8-4D0A-880B-CF3D33C2A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06" y="1841675"/>
            <a:ext cx="6584251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62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10F1-4744-480C-8DF6-209463EAD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Foot Shock (FS) Fear Conditioning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293FC-BD9C-4716-9A6F-E2D167030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424" y="2452356"/>
            <a:ext cx="10353762" cy="4058751"/>
          </a:xfrm>
        </p:spPr>
        <p:txBody>
          <a:bodyPr>
            <a:normAutofit/>
          </a:bodyPr>
          <a:lstStyle/>
          <a:p>
            <a:r>
              <a:rPr lang="en-US" sz="3600" dirty="0"/>
              <a:t>Fear extinction</a:t>
            </a:r>
          </a:p>
          <a:p>
            <a:pPr lvl="1"/>
            <a:r>
              <a:rPr lang="en-US" sz="3400" dirty="0"/>
              <a:t>Decreased freezing</a:t>
            </a:r>
          </a:p>
          <a:p>
            <a:pPr marL="450000" lvl="1" indent="0">
              <a:buNone/>
            </a:pPr>
            <a:r>
              <a:rPr lang="en-US" sz="3400" dirty="0"/>
              <a:t>		over time</a:t>
            </a:r>
          </a:p>
        </p:txBody>
      </p:sp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100BCF36-CCAC-4B40-8946-827C48618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22" y="1786878"/>
            <a:ext cx="6401355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67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03A9-CB35-45A3-BA6A-F0D83945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02706" y="186681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</a:rPr>
              <a:t>Orexin/Hypocretin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 (</a:t>
            </a:r>
            <a:r>
              <a:rPr lang="en-US" dirty="0" err="1">
                <a:solidFill>
                  <a:srgbClr val="00B0F0"/>
                </a:solidFill>
              </a:rPr>
              <a:t>Orx</a:t>
            </a:r>
            <a:r>
              <a:rPr lang="en-US" dirty="0">
                <a:solidFill>
                  <a:srgbClr val="00B0F0"/>
                </a:solidFill>
              </a:rPr>
              <a:t>/</a:t>
            </a:r>
            <a:r>
              <a:rPr lang="en-US" dirty="0" err="1">
                <a:solidFill>
                  <a:srgbClr val="00B0F0"/>
                </a:solidFill>
              </a:rPr>
              <a:t>Hcrt</a:t>
            </a:r>
            <a:r>
              <a:rPr lang="en-US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5E4BA-CB73-471E-927A-36BAFBCC5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0628" y="1502230"/>
            <a:ext cx="6966857" cy="5332379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Neuropeptide/neurohormone</a:t>
            </a:r>
          </a:p>
          <a:p>
            <a:pPr lvl="1"/>
            <a:r>
              <a:rPr lang="en-US" sz="3200" dirty="0" err="1">
                <a:solidFill>
                  <a:srgbClr val="00B0F0"/>
                </a:solidFill>
              </a:rPr>
              <a:t>Prepro</a:t>
            </a:r>
            <a:r>
              <a:rPr lang="en-US" sz="3200" dirty="0">
                <a:solidFill>
                  <a:srgbClr val="00B0F0"/>
                </a:solidFill>
              </a:rPr>
              <a:t>-orexin (</a:t>
            </a:r>
            <a:r>
              <a:rPr lang="en-US" sz="3200" dirty="0" err="1">
                <a:solidFill>
                  <a:srgbClr val="00B0F0"/>
                </a:solidFill>
              </a:rPr>
              <a:t>prepro</a:t>
            </a:r>
            <a:r>
              <a:rPr lang="en-US" sz="3200" dirty="0">
                <a:solidFill>
                  <a:srgbClr val="00B0F0"/>
                </a:solidFill>
              </a:rPr>
              <a:t>-hypocretin)</a:t>
            </a:r>
          </a:p>
          <a:p>
            <a:pPr lvl="2"/>
            <a:r>
              <a:rPr lang="en-US" sz="3200" dirty="0">
                <a:solidFill>
                  <a:srgbClr val="00B0F0"/>
                </a:solidFill>
              </a:rPr>
              <a:t>Orexin A (Hypocretin 1)</a:t>
            </a:r>
          </a:p>
          <a:p>
            <a:pPr lvl="2"/>
            <a:r>
              <a:rPr lang="en-US" sz="3200" dirty="0">
                <a:solidFill>
                  <a:srgbClr val="00B0F0"/>
                </a:solidFill>
              </a:rPr>
              <a:t>Orexin B (Hypocretin 2)</a:t>
            </a:r>
          </a:p>
          <a:p>
            <a:r>
              <a:rPr lang="en-US" sz="3600" dirty="0">
                <a:solidFill>
                  <a:srgbClr val="00B0F0"/>
                </a:solidFill>
              </a:rPr>
              <a:t>G protein-coupled receptors</a:t>
            </a:r>
          </a:p>
          <a:p>
            <a:pPr lvl="1"/>
            <a:r>
              <a:rPr lang="en-US" sz="3200" dirty="0">
                <a:solidFill>
                  <a:srgbClr val="00B0F0"/>
                </a:solidFill>
              </a:rPr>
              <a:t>discovered first – orphan</a:t>
            </a:r>
          </a:p>
          <a:p>
            <a:pPr lvl="1"/>
            <a:r>
              <a:rPr lang="en-US" sz="3200" dirty="0">
                <a:solidFill>
                  <a:srgbClr val="FF7E28"/>
                </a:solidFill>
              </a:rPr>
              <a:t>Orexin 1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>
                <a:solidFill>
                  <a:srgbClr val="FF7E28"/>
                </a:solidFill>
              </a:rPr>
              <a:t>(Hypocretin receptor 1)</a:t>
            </a:r>
          </a:p>
          <a:p>
            <a:pPr lvl="1"/>
            <a:r>
              <a:rPr lang="en-US" sz="3200" dirty="0">
                <a:solidFill>
                  <a:srgbClr val="FDCA0D"/>
                </a:solidFill>
              </a:rPr>
              <a:t>Orexin 2 (Hypocretin receptor 2)</a:t>
            </a:r>
          </a:p>
          <a:p>
            <a:pPr lvl="1"/>
            <a:endParaRPr lang="en-US" sz="3400" dirty="0">
              <a:solidFill>
                <a:srgbClr val="E7B457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44F126-D328-4125-BCFD-6EDADDD79A7B}"/>
              </a:ext>
            </a:extLst>
          </p:cNvPr>
          <p:cNvSpPr txBox="1">
            <a:spLocks/>
          </p:cNvSpPr>
          <p:nvPr/>
        </p:nvSpPr>
        <p:spPr>
          <a:xfrm>
            <a:off x="2078566" y="4334135"/>
            <a:ext cx="10353762" cy="45159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 sz="3600" dirty="0">
              <a:solidFill>
                <a:srgbClr val="E7B457"/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F89B221-8568-4EEC-9A5E-E692896DD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75" y="0"/>
            <a:ext cx="55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56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ADCBC-1100-4F2C-A088-9FD0FA8B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538" y="-141512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Orexin/Hypocretin (</a:t>
            </a:r>
            <a:r>
              <a:rPr lang="en-US" dirty="0" err="1">
                <a:solidFill>
                  <a:srgbClr val="00B0F0"/>
                </a:solidFill>
              </a:rPr>
              <a:t>Orx</a:t>
            </a:r>
            <a:r>
              <a:rPr lang="en-US" dirty="0">
                <a:solidFill>
                  <a:srgbClr val="00B0F0"/>
                </a:solidFill>
              </a:rPr>
              <a:t>/</a:t>
            </a:r>
            <a:r>
              <a:rPr lang="en-US" dirty="0" err="1">
                <a:solidFill>
                  <a:srgbClr val="00B0F0"/>
                </a:solidFill>
              </a:rPr>
              <a:t>Hcrt</a:t>
            </a:r>
            <a:r>
              <a:rPr lang="en-US" dirty="0">
                <a:solidFill>
                  <a:srgbClr val="00B0F0"/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5869B-9071-4486-96FB-6F34D108E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730964"/>
            <a:ext cx="10353762" cy="436355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Produced in hypothalamus – begins </a:t>
            </a:r>
          </a:p>
          <a:p>
            <a:pPr lvl="1"/>
            <a:r>
              <a:rPr lang="en-US" sz="3200" dirty="0" err="1">
                <a:solidFill>
                  <a:srgbClr val="00B0F0"/>
                </a:solidFill>
              </a:rPr>
              <a:t>Perifornical</a:t>
            </a:r>
            <a:r>
              <a:rPr lang="en-US" sz="3200" dirty="0">
                <a:solidFill>
                  <a:srgbClr val="00B0F0"/>
                </a:solidFill>
              </a:rPr>
              <a:t> (</a:t>
            </a:r>
            <a:r>
              <a:rPr lang="en-US" sz="3200" dirty="0" err="1">
                <a:solidFill>
                  <a:srgbClr val="00B0F0"/>
                </a:solidFill>
              </a:rPr>
              <a:t>PeF</a:t>
            </a:r>
            <a:r>
              <a:rPr lang="en-US" sz="3200" dirty="0">
                <a:solidFill>
                  <a:srgbClr val="00B0F0"/>
                </a:solidFill>
              </a:rPr>
              <a:t>)</a:t>
            </a:r>
          </a:p>
          <a:p>
            <a:pPr lvl="1"/>
            <a:r>
              <a:rPr lang="en-US" sz="3200" dirty="0">
                <a:solidFill>
                  <a:srgbClr val="00B0F0"/>
                </a:solidFill>
              </a:rPr>
              <a:t>Dorsomedial (DMH)</a:t>
            </a:r>
          </a:p>
          <a:p>
            <a:pPr lvl="1"/>
            <a:r>
              <a:rPr lang="en-US" sz="3200" dirty="0">
                <a:solidFill>
                  <a:srgbClr val="00B0F0"/>
                </a:solidFill>
              </a:rPr>
              <a:t>Posterior (PH)</a:t>
            </a:r>
          </a:p>
          <a:p>
            <a:pPr lvl="1"/>
            <a:r>
              <a:rPr lang="en-US" sz="3200" dirty="0">
                <a:solidFill>
                  <a:srgbClr val="00B0F0"/>
                </a:solidFill>
              </a:rPr>
              <a:t>Lateral (LH)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0913B86-2F63-4626-9F71-04E12F37D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86" y="1552575"/>
            <a:ext cx="7738148" cy="48917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541452B-759E-4BE0-8E14-9E293BEDAE81}"/>
                  </a:ext>
                </a:extLst>
              </p14:cNvPr>
              <p14:cNvContentPartPr/>
              <p14:nvPr/>
            </p14:nvContentPartPr>
            <p14:xfrm>
              <a:off x="10199760" y="3754817"/>
              <a:ext cx="1806120" cy="6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541452B-759E-4BE0-8E14-9E293BEDAE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45760" y="3647177"/>
                <a:ext cx="191376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1453BAE-B4F4-41B3-84DF-C267E894E469}"/>
                  </a:ext>
                </a:extLst>
              </p14:cNvPr>
              <p14:cNvContentPartPr/>
              <p14:nvPr/>
            </p14:nvContentPartPr>
            <p14:xfrm>
              <a:off x="10200840" y="3504257"/>
              <a:ext cx="1370880" cy="11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1453BAE-B4F4-41B3-84DF-C267E894E46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47200" y="3396617"/>
                <a:ext cx="147852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AE75F25-851F-4B5E-87CD-FE25D853BB12}"/>
                  </a:ext>
                </a:extLst>
              </p14:cNvPr>
              <p14:cNvContentPartPr/>
              <p14:nvPr/>
            </p14:nvContentPartPr>
            <p14:xfrm>
              <a:off x="10210560" y="3231737"/>
              <a:ext cx="1533960" cy="23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AE75F25-851F-4B5E-87CD-FE25D853BB1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56560" y="3123737"/>
                <a:ext cx="164160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F9FADB4-77F3-48BB-8060-16F7FC45E9DB}"/>
                  </a:ext>
                </a:extLst>
              </p14:cNvPr>
              <p14:cNvContentPartPr/>
              <p14:nvPr/>
            </p14:nvContentPartPr>
            <p14:xfrm>
              <a:off x="5714660" y="3123893"/>
              <a:ext cx="4341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F9FADB4-77F3-48BB-8060-16F7FC45E9D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61020" y="3016253"/>
                <a:ext cx="5418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1614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78EC0A2-7541-419A-8E5E-AF799D1E1B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1686178"/>
              </p:ext>
            </p:extLst>
          </p:nvPr>
        </p:nvGraphicFramePr>
        <p:xfrm>
          <a:off x="914400" y="1731963"/>
          <a:ext cx="10353675" cy="405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736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ADCBC-1100-4F2C-A088-9FD0FA8B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Orexin/Hypocretin (</a:t>
            </a:r>
            <a:r>
              <a:rPr lang="en-US" dirty="0" err="1">
                <a:solidFill>
                  <a:srgbClr val="00B0F0"/>
                </a:solidFill>
              </a:rPr>
              <a:t>Orx</a:t>
            </a:r>
            <a:r>
              <a:rPr lang="en-US" dirty="0">
                <a:solidFill>
                  <a:srgbClr val="00B0F0"/>
                </a:solidFill>
              </a:rPr>
              <a:t>/</a:t>
            </a:r>
            <a:r>
              <a:rPr lang="en-US" dirty="0" err="1">
                <a:solidFill>
                  <a:srgbClr val="00B0F0"/>
                </a:solidFill>
              </a:rPr>
              <a:t>Hcrt</a:t>
            </a:r>
            <a:r>
              <a:rPr lang="en-US" dirty="0">
                <a:solidFill>
                  <a:srgbClr val="00B0F0"/>
                </a:solidFill>
              </a:rPr>
              <a:t>)</a:t>
            </a:r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1439DE4-903B-42BB-8B98-0099D9643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r="3656"/>
          <a:stretch/>
        </p:blipFill>
        <p:spPr>
          <a:xfrm>
            <a:off x="6970127" y="4429703"/>
            <a:ext cx="3467218" cy="211128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6700BD-B5AB-4CB9-A34E-AC42E7329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6" b="96996" l="9259" r="89815">
                        <a14:foregroundMark x1="41204" y1="42489" x2="41204" y2="42489"/>
                        <a14:foregroundMark x1="54630" y1="43777" x2="54630" y2="43777"/>
                        <a14:foregroundMark x1="48611" y1="54936" x2="48611" y2="54936"/>
                        <a14:foregroundMark x1="53241" y1="7725" x2="53241" y2="7725"/>
                        <a14:foregroundMark x1="56481" y1="96996" x2="56481" y2="96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95" y="1523913"/>
            <a:ext cx="2380569" cy="2567929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58C6B988-93B1-4B5F-99F6-C1E0ED9F6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9" y="4429703"/>
            <a:ext cx="3750261" cy="2472998"/>
          </a:xfrm>
          <a:prstGeom prst="rect">
            <a:avLst/>
          </a:prstGeom>
        </p:spPr>
      </p:pic>
      <p:pic>
        <p:nvPicPr>
          <p:cNvPr id="11" name="Picture 10" descr="A plate of food on a table&#10;&#10;Description automatically generated">
            <a:extLst>
              <a:ext uri="{FF2B5EF4-FFF2-40B4-BE49-F238E27FC236}">
                <a16:creationId xmlns:a16="http://schemas.microsoft.com/office/drawing/2014/main" id="{6E8A5B74-7D3D-413E-89D2-4C7B924361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50" b="88525" l="5091" r="90545">
                        <a14:foregroundMark x1="8000" y1="77049" x2="8000" y2="77049"/>
                        <a14:foregroundMark x1="5091" y1="62295" x2="5091" y2="62295"/>
                        <a14:foregroundMark x1="90909" y1="53552" x2="90909" y2="53552"/>
                        <a14:foregroundMark x1="80364" y1="7650" x2="80364" y2="7650"/>
                        <a14:foregroundMark x1="80727" y1="15847" x2="80727" y2="15847"/>
                        <a14:foregroundMark x1="82909" y1="12568" x2="81091" y2="11475"/>
                        <a14:foregroundMark x1="79636" y1="12022" x2="80727" y2="13661"/>
                        <a14:foregroundMark x1="77818" y1="13661" x2="77818" y2="20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43" y="1580050"/>
            <a:ext cx="3301774" cy="219718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923BD88-7679-44AB-B612-8F994EED0CBD}"/>
              </a:ext>
            </a:extLst>
          </p:cNvPr>
          <p:cNvSpPr txBox="1">
            <a:spLocks/>
          </p:cNvSpPr>
          <p:nvPr/>
        </p:nvSpPr>
        <p:spPr>
          <a:xfrm>
            <a:off x="0" y="1699792"/>
            <a:ext cx="5040086" cy="515820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0B0F0"/>
                </a:solidFill>
              </a:rPr>
              <a:t>Involved in </a:t>
            </a:r>
          </a:p>
          <a:p>
            <a:pPr lvl="1"/>
            <a:r>
              <a:rPr lang="en-US" sz="3400" dirty="0">
                <a:solidFill>
                  <a:srgbClr val="00B0F0"/>
                </a:solidFill>
              </a:rPr>
              <a:t>Stress</a:t>
            </a:r>
          </a:p>
          <a:p>
            <a:pPr lvl="1"/>
            <a:r>
              <a:rPr lang="en-US" sz="3400" dirty="0">
                <a:solidFill>
                  <a:srgbClr val="00B0F0"/>
                </a:solidFill>
              </a:rPr>
              <a:t>Motivation</a:t>
            </a:r>
          </a:p>
          <a:p>
            <a:pPr lvl="1"/>
            <a:r>
              <a:rPr lang="en-US" sz="3400" dirty="0">
                <a:solidFill>
                  <a:srgbClr val="00B0F0"/>
                </a:solidFill>
              </a:rPr>
              <a:t>Feeding</a:t>
            </a:r>
          </a:p>
          <a:p>
            <a:pPr lvl="1"/>
            <a:r>
              <a:rPr lang="en-US" sz="3400" dirty="0">
                <a:solidFill>
                  <a:srgbClr val="00B0F0"/>
                </a:solidFill>
              </a:rPr>
              <a:t>Learning &amp; Memory</a:t>
            </a:r>
          </a:p>
          <a:p>
            <a:pPr lvl="1"/>
            <a:r>
              <a:rPr lang="en-US" sz="3400" dirty="0">
                <a:solidFill>
                  <a:srgbClr val="00B0F0"/>
                </a:solidFill>
              </a:rPr>
              <a:t>Alertness</a:t>
            </a:r>
          </a:p>
          <a:p>
            <a:pPr lvl="1"/>
            <a:r>
              <a:rPr lang="en-US" sz="3400" dirty="0">
                <a:solidFill>
                  <a:srgbClr val="00B0F0"/>
                </a:solidFill>
              </a:rPr>
              <a:t>Sleep</a:t>
            </a:r>
          </a:p>
          <a:p>
            <a:pPr lvl="1"/>
            <a:endParaRPr lang="en-US" sz="3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77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ADCBC-1100-4F2C-A088-9FD0FA8B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Orexin/Hypocretin (</a:t>
            </a:r>
            <a:r>
              <a:rPr lang="en-US" dirty="0" err="1">
                <a:solidFill>
                  <a:srgbClr val="00B0F0"/>
                </a:solidFill>
              </a:rPr>
              <a:t>Orx</a:t>
            </a:r>
            <a:r>
              <a:rPr lang="en-US" dirty="0">
                <a:solidFill>
                  <a:srgbClr val="00B0F0"/>
                </a:solidFill>
              </a:rPr>
              <a:t>/</a:t>
            </a:r>
            <a:r>
              <a:rPr lang="en-US" dirty="0" err="1">
                <a:solidFill>
                  <a:srgbClr val="00B0F0"/>
                </a:solidFill>
              </a:rPr>
              <a:t>Hcrt</a:t>
            </a:r>
            <a:r>
              <a:rPr lang="en-US" dirty="0">
                <a:solidFill>
                  <a:srgbClr val="00B0F0"/>
                </a:solidFill>
              </a:rPr>
              <a:t>)</a:t>
            </a:r>
            <a:endParaRPr lang="en-US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02AA3988-C97A-4581-B8E5-E27905788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3" b="89873" l="9901" r="96040">
                        <a14:foregroundMark x1="42178" y1="8861" x2="42178" y2="8861"/>
                        <a14:foregroundMark x1="49307" y1="4641" x2="49307" y2="4641"/>
                        <a14:foregroundMark x1="92475" y1="35865" x2="92475" y2="35865"/>
                        <a14:foregroundMark x1="54059" y1="37975" x2="54059" y2="37975"/>
                        <a14:foregroundMark x1="60198" y1="39030" x2="60198" y2="39030"/>
                        <a14:foregroundMark x1="70297" y1="90295" x2="70297" y2="90295"/>
                        <a14:foregroundMark x1="58218" y1="2743" x2="58218" y2="2743"/>
                        <a14:foregroundMark x1="96040" y1="36498" x2="96040" y2="36498"/>
                        <a14:foregroundMark x1="66931" y1="56118" x2="66931" y2="56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38" y="1492964"/>
            <a:ext cx="6011399" cy="564238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36908A5-4FC6-4550-8BE3-89EA1FC664BD}"/>
              </a:ext>
            </a:extLst>
          </p:cNvPr>
          <p:cNvSpPr txBox="1">
            <a:spLocks/>
          </p:cNvSpPr>
          <p:nvPr/>
        </p:nvSpPr>
        <p:spPr>
          <a:xfrm>
            <a:off x="0" y="1699792"/>
            <a:ext cx="5040086" cy="515820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0B0F0"/>
                </a:solidFill>
              </a:rPr>
              <a:t>Involved in </a:t>
            </a:r>
          </a:p>
          <a:p>
            <a:pPr lvl="1"/>
            <a:r>
              <a:rPr lang="en-US" sz="3400" dirty="0">
                <a:solidFill>
                  <a:srgbClr val="00B0F0"/>
                </a:solidFill>
              </a:rPr>
              <a:t>Stress</a:t>
            </a:r>
          </a:p>
          <a:p>
            <a:pPr lvl="1"/>
            <a:r>
              <a:rPr lang="en-US" sz="3400" dirty="0">
                <a:solidFill>
                  <a:srgbClr val="00B0F0"/>
                </a:solidFill>
              </a:rPr>
              <a:t>Motivation</a:t>
            </a:r>
          </a:p>
          <a:p>
            <a:pPr lvl="1"/>
            <a:r>
              <a:rPr lang="en-US" sz="3400" dirty="0">
                <a:solidFill>
                  <a:srgbClr val="00B0F0"/>
                </a:solidFill>
              </a:rPr>
              <a:t>Feeding</a:t>
            </a:r>
          </a:p>
          <a:p>
            <a:pPr lvl="1"/>
            <a:r>
              <a:rPr lang="en-US" sz="3400" dirty="0">
                <a:solidFill>
                  <a:srgbClr val="00B0F0"/>
                </a:solidFill>
              </a:rPr>
              <a:t>Learning &amp; Memory</a:t>
            </a:r>
          </a:p>
          <a:p>
            <a:pPr lvl="1"/>
            <a:r>
              <a:rPr lang="en-US" sz="3400" dirty="0">
                <a:solidFill>
                  <a:srgbClr val="00B0F0"/>
                </a:solidFill>
              </a:rPr>
              <a:t>Alertness</a:t>
            </a:r>
          </a:p>
          <a:p>
            <a:pPr lvl="1"/>
            <a:r>
              <a:rPr lang="en-US" sz="3400" dirty="0">
                <a:solidFill>
                  <a:srgbClr val="00B0F0"/>
                </a:solidFill>
              </a:rPr>
              <a:t>Sleep</a:t>
            </a:r>
          </a:p>
          <a:p>
            <a:pPr lvl="1"/>
            <a:endParaRPr lang="en-US" sz="3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50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4F0DE-7884-462A-9E67-E816261D4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609600"/>
            <a:ext cx="10353762" cy="970450"/>
          </a:xfrm>
        </p:spPr>
        <p:txBody>
          <a:bodyPr/>
          <a:lstStyle/>
          <a:p>
            <a:r>
              <a:rPr lang="en-US" dirty="0"/>
              <a:t>Hypothalamus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CF702-FB29-4E54-84A5-0B35C1514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738" y="1580050"/>
            <a:ext cx="10353762" cy="5125551"/>
          </a:xfrm>
        </p:spPr>
        <p:txBody>
          <a:bodyPr>
            <a:normAutofit/>
          </a:bodyPr>
          <a:lstStyle/>
          <a:p>
            <a:r>
              <a:rPr lang="en-US" sz="3600" dirty="0"/>
              <a:t>Multiple areas (nuclei)</a:t>
            </a:r>
          </a:p>
          <a:p>
            <a:pPr lvl="1"/>
            <a:r>
              <a:rPr lang="en-US" sz="3400" dirty="0"/>
              <a:t>Various functions</a:t>
            </a:r>
          </a:p>
          <a:p>
            <a:pPr lvl="1"/>
            <a:r>
              <a:rPr lang="en-US" sz="3400" dirty="0"/>
              <a:t>Homeostasis – balance </a:t>
            </a:r>
          </a:p>
          <a:p>
            <a:r>
              <a:rPr lang="en-US" sz="3600" dirty="0"/>
              <a:t>Hormones</a:t>
            </a:r>
          </a:p>
          <a:p>
            <a:pPr lvl="1"/>
            <a:r>
              <a:rPr lang="en-US" sz="3400" dirty="0"/>
              <a:t>Release and signal</a:t>
            </a:r>
          </a:p>
          <a:p>
            <a:pPr lvl="2"/>
            <a:r>
              <a:rPr lang="en-US" sz="3200" dirty="0"/>
              <a:t>Pituitary</a:t>
            </a:r>
          </a:p>
          <a:p>
            <a:endParaRPr lang="en-US" sz="4400" dirty="0">
              <a:solidFill>
                <a:srgbClr val="E7B457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1E1B161-9E68-42A3-A943-2626E7828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974" y="1890712"/>
            <a:ext cx="4762500" cy="368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CF3ADBD-25A5-4A75-B0FA-17FC550D5099}"/>
              </a:ext>
            </a:extLst>
          </p:cNvPr>
          <p:cNvSpPr/>
          <p:nvPr/>
        </p:nvSpPr>
        <p:spPr>
          <a:xfrm>
            <a:off x="8686800" y="3516086"/>
            <a:ext cx="729343" cy="544285"/>
          </a:xfrm>
          <a:prstGeom prst="ellipse">
            <a:avLst/>
          </a:prstGeom>
          <a:noFill/>
          <a:ln w="76200">
            <a:solidFill>
              <a:srgbClr val="53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74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4F0DE-7884-462A-9E67-E816261D4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609600"/>
            <a:ext cx="10353762" cy="970450"/>
          </a:xfrm>
        </p:spPr>
        <p:txBody>
          <a:bodyPr/>
          <a:lstStyle/>
          <a:p>
            <a:r>
              <a:rPr lang="en-US" dirty="0"/>
              <a:t>Hypothalamus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CF702-FB29-4E54-84A5-0B35C1514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738" y="1580050"/>
            <a:ext cx="10353762" cy="5125551"/>
          </a:xfrm>
        </p:spPr>
        <p:txBody>
          <a:bodyPr>
            <a:normAutofit/>
          </a:bodyPr>
          <a:lstStyle/>
          <a:p>
            <a:r>
              <a:rPr lang="en-US" sz="3600" dirty="0"/>
              <a:t>Multiple areas (nuclei)</a:t>
            </a:r>
          </a:p>
          <a:p>
            <a:pPr lvl="1"/>
            <a:r>
              <a:rPr lang="en-US" sz="3400" dirty="0"/>
              <a:t>Various functions</a:t>
            </a:r>
          </a:p>
          <a:p>
            <a:pPr lvl="1"/>
            <a:r>
              <a:rPr lang="en-US" sz="3400" dirty="0"/>
              <a:t>Homeostasis – balance </a:t>
            </a:r>
          </a:p>
          <a:p>
            <a:r>
              <a:rPr lang="en-US" sz="3600" dirty="0"/>
              <a:t>Hormones</a:t>
            </a:r>
          </a:p>
          <a:p>
            <a:pPr lvl="1"/>
            <a:r>
              <a:rPr lang="en-US" sz="3400" dirty="0"/>
              <a:t>Release and signal</a:t>
            </a:r>
          </a:p>
          <a:p>
            <a:pPr lvl="2"/>
            <a:r>
              <a:rPr lang="en-US" sz="3200" dirty="0"/>
              <a:t>Pituitary</a:t>
            </a:r>
          </a:p>
          <a:p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HPA axis</a:t>
            </a:r>
          </a:p>
          <a:p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C590BA3-7E0C-47E9-8C41-B2CABC13C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89" y="335184"/>
            <a:ext cx="5177973" cy="6187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FF02F3-98DC-41E9-9A83-F1B125AFF9DE}"/>
              </a:ext>
            </a:extLst>
          </p:cNvPr>
          <p:cNvSpPr txBox="1"/>
          <p:nvPr/>
        </p:nvSpPr>
        <p:spPr>
          <a:xfrm>
            <a:off x="6285289" y="1469571"/>
            <a:ext cx="10843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P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31887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Young woman">
            <a:extLst>
              <a:ext uri="{FF2B5EF4-FFF2-40B4-BE49-F238E27FC236}">
                <a16:creationId xmlns:a16="http://schemas.microsoft.com/office/drawing/2014/main" id="{6424C486-90EF-4D03-A4FD-AA1255E13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830" y="38100"/>
            <a:ext cx="18939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D03A9-CB35-45A3-BA6A-F0D83945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924" y="134710"/>
            <a:ext cx="1900162" cy="970450"/>
          </a:xfrm>
        </p:spPr>
        <p:txBody>
          <a:bodyPr/>
          <a:lstStyle/>
          <a:p>
            <a:r>
              <a:rPr lang="en-US" sz="4400" dirty="0">
                <a:solidFill>
                  <a:srgbClr val="E7B457"/>
                </a:solidFill>
              </a:rPr>
              <a:t>P</a:t>
            </a:r>
            <a:r>
              <a:rPr lang="en-US" sz="4400" u="sng" dirty="0">
                <a:solidFill>
                  <a:srgbClr val="E7B457"/>
                </a:solidFill>
              </a:rPr>
              <a:t>T</a:t>
            </a:r>
            <a:r>
              <a:rPr lang="en-US" sz="4400" dirty="0">
                <a:solidFill>
                  <a:srgbClr val="E7B457"/>
                </a:solidFill>
              </a:rPr>
              <a:t>SD</a:t>
            </a:r>
            <a:r>
              <a:rPr lang="en-US" dirty="0">
                <a:solidFill>
                  <a:srgbClr val="E7B457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5E4BA-CB73-471E-927A-36BAFBCC5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1924" y="1105160"/>
            <a:ext cx="5214257" cy="5699773"/>
          </a:xfrm>
        </p:spPr>
        <p:txBody>
          <a:bodyPr>
            <a:normAutofit/>
          </a:bodyPr>
          <a:lstStyle/>
          <a:p>
            <a:pPr marL="36900" indent="0">
              <a:buNone/>
              <a:tabLst>
                <a:tab pos="625475" algn="l"/>
              </a:tabLst>
            </a:pPr>
            <a:r>
              <a:rPr lang="en-US" sz="3600" dirty="0">
                <a:solidFill>
                  <a:srgbClr val="E7B457"/>
                </a:solidFill>
              </a:rPr>
              <a:t>Intrusion symptoms: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u="sng" dirty="0">
                <a:solidFill>
                  <a:srgbClr val="E7B457"/>
                </a:solidFill>
              </a:rPr>
              <a:t>Memories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Dreams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Flashbacks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Reaction to Cues</a:t>
            </a:r>
          </a:p>
          <a:p>
            <a:pPr marL="36900" indent="0">
              <a:buNone/>
              <a:tabLst>
                <a:tab pos="625475" algn="l"/>
              </a:tabLst>
            </a:pPr>
            <a:r>
              <a:rPr lang="en-US" sz="3600" dirty="0">
                <a:solidFill>
                  <a:srgbClr val="E7B457"/>
                </a:solidFill>
              </a:rPr>
              <a:t>Reactions to event: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Concentration problems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u="sng" dirty="0">
                <a:solidFill>
                  <a:srgbClr val="E7B457"/>
                </a:solidFill>
              </a:rPr>
              <a:t>Sleep problems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E236E4-0536-4D14-9B30-8769E4007F04}"/>
              </a:ext>
            </a:extLst>
          </p:cNvPr>
          <p:cNvSpPr txBox="1">
            <a:spLocks/>
          </p:cNvSpPr>
          <p:nvPr/>
        </p:nvSpPr>
        <p:spPr>
          <a:xfrm>
            <a:off x="0" y="4387204"/>
            <a:ext cx="5323114" cy="222042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625475" algn="l"/>
              </a:tabLst>
            </a:pPr>
            <a:endParaRPr lang="en-US" sz="3200" dirty="0">
              <a:solidFill>
                <a:srgbClr val="E7B457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7EFD13-B9D1-41DD-9312-01257CC5C8EE}"/>
              </a:ext>
            </a:extLst>
          </p:cNvPr>
          <p:cNvSpPr txBox="1">
            <a:spLocks/>
          </p:cNvSpPr>
          <p:nvPr/>
        </p:nvSpPr>
        <p:spPr>
          <a:xfrm>
            <a:off x="9361715" y="1158227"/>
            <a:ext cx="2830286" cy="569977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r">
              <a:buNone/>
            </a:pPr>
            <a:r>
              <a:rPr lang="en-US" sz="3600" dirty="0">
                <a:solidFill>
                  <a:srgbClr val="00B0F0"/>
                </a:solidFill>
              </a:rPr>
              <a:t>Involved in: </a:t>
            </a:r>
          </a:p>
          <a:p>
            <a:pPr marL="450000" lvl="1" indent="0" algn="r">
              <a:buNone/>
            </a:pPr>
            <a:r>
              <a:rPr lang="en-US" sz="3200" u="sng" dirty="0">
                <a:solidFill>
                  <a:srgbClr val="00B0F0"/>
                </a:solidFill>
              </a:rPr>
              <a:t>Stress</a:t>
            </a:r>
          </a:p>
          <a:p>
            <a:pPr marL="450000" lvl="1" indent="0" algn="r">
              <a:buNone/>
            </a:pPr>
            <a:r>
              <a:rPr lang="en-US" sz="3200" dirty="0">
                <a:solidFill>
                  <a:srgbClr val="00B0F0"/>
                </a:solidFill>
              </a:rPr>
              <a:t>Feeding</a:t>
            </a:r>
          </a:p>
          <a:p>
            <a:pPr marL="450000" lvl="1" indent="0" algn="r">
              <a:buNone/>
            </a:pPr>
            <a:r>
              <a:rPr lang="en-US" sz="3200" u="sng" dirty="0">
                <a:solidFill>
                  <a:srgbClr val="00B0F0"/>
                </a:solidFill>
              </a:rPr>
              <a:t>Learning &amp; Memory</a:t>
            </a:r>
          </a:p>
          <a:p>
            <a:pPr marL="450000" lvl="1" indent="0" algn="r">
              <a:buNone/>
            </a:pPr>
            <a:r>
              <a:rPr lang="en-US" sz="3200" u="sng" dirty="0">
                <a:solidFill>
                  <a:srgbClr val="00B0F0"/>
                </a:solidFill>
              </a:rPr>
              <a:t>Sleep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64D374-11D1-49DB-8648-D9FFFF36FEFC}"/>
              </a:ext>
            </a:extLst>
          </p:cNvPr>
          <p:cNvSpPr txBox="1">
            <a:spLocks/>
          </p:cNvSpPr>
          <p:nvPr/>
        </p:nvSpPr>
        <p:spPr>
          <a:xfrm>
            <a:off x="10671375" y="134710"/>
            <a:ext cx="19001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 err="1">
                <a:solidFill>
                  <a:srgbClr val="00B0F0"/>
                </a:solidFill>
              </a:rPr>
              <a:t>Orx</a:t>
            </a:r>
            <a:r>
              <a:rPr lang="en-US" dirty="0">
                <a:solidFill>
                  <a:srgbClr val="E7B457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65EB2E-54AA-447D-B6BF-57BBF33695AB}"/>
              </a:ext>
            </a:extLst>
          </p:cNvPr>
          <p:cNvSpPr/>
          <p:nvPr/>
        </p:nvSpPr>
        <p:spPr>
          <a:xfrm>
            <a:off x="5223450" y="-38100"/>
            <a:ext cx="3632438" cy="6934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35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6568-B641-4446-AC43-9D1D89EC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PTSD and Orexin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93C347-190C-449C-AD13-01EF845DB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103" y="3429000"/>
            <a:ext cx="5182205" cy="4058751"/>
          </a:xfrm>
        </p:spPr>
        <p:txBody>
          <a:bodyPr>
            <a:normAutofit/>
          </a:bodyPr>
          <a:lstStyle/>
          <a:p>
            <a:r>
              <a:rPr lang="en-US" sz="3600" dirty="0"/>
              <a:t>Stress impairs memory</a:t>
            </a:r>
          </a:p>
          <a:p>
            <a:r>
              <a:rPr lang="en-US" sz="3600" dirty="0"/>
              <a:t>How?</a:t>
            </a:r>
          </a:p>
          <a:p>
            <a:pPr lvl="1"/>
            <a:endParaRPr lang="en-US" sz="3400" dirty="0"/>
          </a:p>
        </p:txBody>
      </p:sp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579DD409-4839-4E4E-BE1C-E971054DE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9" y="1965901"/>
            <a:ext cx="6474987" cy="41042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83F092-70C7-4791-BFEA-F0A6280DF6C8}"/>
              </a:ext>
            </a:extLst>
          </p:cNvPr>
          <p:cNvSpPr/>
          <p:nvPr/>
        </p:nvSpPr>
        <p:spPr>
          <a:xfrm>
            <a:off x="5410200" y="2601686"/>
            <a:ext cx="957943" cy="16110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1A0498-134C-4D4F-BD0E-84753B8FFD54}"/>
              </a:ext>
            </a:extLst>
          </p:cNvPr>
          <p:cNvSpPr/>
          <p:nvPr/>
        </p:nvSpPr>
        <p:spPr>
          <a:xfrm>
            <a:off x="2749039" y="3212488"/>
            <a:ext cx="957943" cy="16110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5B0343-216A-458E-9CFC-44DBF439FDE0}"/>
              </a:ext>
            </a:extLst>
          </p:cNvPr>
          <p:cNvSpPr/>
          <p:nvPr/>
        </p:nvSpPr>
        <p:spPr>
          <a:xfrm>
            <a:off x="1937658" y="2650651"/>
            <a:ext cx="1562496" cy="3689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C3FFE2-3858-42A8-8560-D101D857412D}"/>
              </a:ext>
            </a:extLst>
          </p:cNvPr>
          <p:cNvSpPr/>
          <p:nvPr/>
        </p:nvSpPr>
        <p:spPr>
          <a:xfrm>
            <a:off x="5371094" y="2016679"/>
            <a:ext cx="1562496" cy="3689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7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6568-B641-4446-AC43-9D1D89EC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609600"/>
            <a:ext cx="5168052" cy="1117600"/>
          </a:xfrm>
        </p:spPr>
        <p:txBody>
          <a:bodyPr>
            <a:normAutofit/>
          </a:bodyPr>
          <a:lstStyle/>
          <a:p>
            <a:r>
              <a:rPr lang="en-US" sz="3700" dirty="0"/>
              <a:t>PTSD and Orexin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86EBC-036E-4DB1-B34D-5E833527B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96" y="1959428"/>
            <a:ext cx="5168052" cy="3962400"/>
          </a:xfrm>
        </p:spPr>
        <p:txBody>
          <a:bodyPr>
            <a:normAutofit/>
          </a:bodyPr>
          <a:lstStyle/>
          <a:p>
            <a:pPr>
              <a:buClr>
                <a:srgbClr val="A5936B"/>
              </a:buClr>
            </a:pPr>
            <a:r>
              <a:rPr lang="en-US" sz="3600" dirty="0"/>
              <a:t>Orx</a:t>
            </a:r>
            <a:r>
              <a:rPr lang="en-US" sz="3600" baseline="-25000" dirty="0"/>
              <a:t>1</a:t>
            </a:r>
            <a:r>
              <a:rPr lang="en-US" sz="3600" dirty="0"/>
              <a:t> is upregulated after intense stress</a:t>
            </a:r>
          </a:p>
          <a:p>
            <a:pPr lvl="1">
              <a:buClr>
                <a:srgbClr val="A5936B"/>
              </a:buClr>
            </a:pPr>
            <a:r>
              <a:rPr lang="en-US" sz="3200" dirty="0"/>
              <a:t>Hypothalamus</a:t>
            </a:r>
          </a:p>
          <a:p>
            <a:pPr lvl="1">
              <a:buClr>
                <a:srgbClr val="A5936B"/>
              </a:buClr>
            </a:pPr>
            <a:r>
              <a:rPr lang="en-US" sz="3200" b="1" dirty="0"/>
              <a:t>mRNA</a:t>
            </a:r>
            <a:r>
              <a:rPr lang="en-US" sz="3200" dirty="0"/>
              <a:t> &amp; protein</a:t>
            </a:r>
          </a:p>
          <a:p>
            <a:pPr lvl="1">
              <a:buClr>
                <a:srgbClr val="A5936B"/>
              </a:buClr>
            </a:pPr>
            <a:r>
              <a:rPr lang="en-US" sz="3200" dirty="0"/>
              <a:t>Gradual effect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5A1844-5CB8-438B-B90E-EF2A51CF8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6586695" y="1"/>
            <a:ext cx="5605305" cy="6858000"/>
          </a:xfrm>
          <a:prstGeom prst="rect">
            <a:avLst/>
          </a:prstGeom>
        </p:spPr>
      </p:pic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282829C8-64F3-41AE-8A4B-B6D25139C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28" y="1727200"/>
            <a:ext cx="6637772" cy="43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6568-B641-4446-AC43-9D1D89EC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PTSD and Orexin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86EBC-036E-4DB1-B34D-5E833527B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Stress reduces </a:t>
            </a:r>
            <a:r>
              <a:rPr lang="en-US" sz="3600" dirty="0" err="1"/>
              <a:t>Orx</a:t>
            </a:r>
            <a:r>
              <a:rPr lang="en-US" sz="3600" baseline="-25000" dirty="0" err="1"/>
              <a:t>A</a:t>
            </a:r>
            <a:r>
              <a:rPr lang="en-US" sz="3600" dirty="0"/>
              <a:t> mRNA</a:t>
            </a:r>
          </a:p>
          <a:p>
            <a:pPr lvl="1"/>
            <a:r>
              <a:rPr lang="en-US" sz="3400" dirty="0"/>
              <a:t>Hypothalamus</a:t>
            </a:r>
          </a:p>
          <a:p>
            <a:pPr lvl="1"/>
            <a:r>
              <a:rPr lang="en-US" sz="3400" dirty="0"/>
              <a:t>Gradual effect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8ED505B-B9FE-41DD-9154-40A9D6D5F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275" y="2516221"/>
            <a:ext cx="5710468" cy="39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7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6568-B641-4446-AC43-9D1D89EC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511814"/>
            <a:ext cx="9440034" cy="11302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PTSD and Orexin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86EBC-036E-4DB1-B34D-5E833527B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657" y="5760761"/>
            <a:ext cx="9524999" cy="9764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Gradual effect – hypothalamus cells with </a:t>
            </a:r>
            <a:r>
              <a:rPr lang="en-US" sz="3600" dirty="0" err="1">
                <a:solidFill>
                  <a:schemeClr val="tx2">
                    <a:lumMod val="90000"/>
                  </a:schemeClr>
                </a:solidFill>
              </a:rPr>
              <a:t>Orx</a:t>
            </a:r>
            <a:r>
              <a:rPr lang="en-US" sz="3600" baseline="-25000" dirty="0" err="1">
                <a:solidFill>
                  <a:schemeClr val="tx2">
                    <a:lumMod val="90000"/>
                  </a:schemeClr>
                </a:solidFill>
              </a:rPr>
              <a:t>A</a:t>
            </a:r>
            <a:endParaRPr lang="en-US" sz="3600" baseline="-250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4C0182-96E7-4A1B-8EAB-F910C2F3E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2" y="547807"/>
            <a:ext cx="10935956" cy="3816806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B630196C-2985-4CBE-B19F-73FBC00BC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7" y="593287"/>
            <a:ext cx="5056968" cy="3666303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32C3E918-5AC8-4615-99D6-C6623267C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04" y="609019"/>
            <a:ext cx="5170868" cy="364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6568-B641-4446-AC43-9D1D89EC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PTSD and Orexin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86EBC-036E-4DB1-B34D-5E833527B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40" y="2320278"/>
            <a:ext cx="4989362" cy="4058751"/>
          </a:xfrm>
        </p:spPr>
        <p:txBody>
          <a:bodyPr>
            <a:normAutofit/>
          </a:bodyPr>
          <a:lstStyle/>
          <a:p>
            <a:r>
              <a:rPr lang="en-US" sz="3600" dirty="0" err="1"/>
              <a:t>Orx</a:t>
            </a:r>
            <a:r>
              <a:rPr lang="en-US" sz="3600" baseline="-25000" dirty="0" err="1"/>
              <a:t>A</a:t>
            </a:r>
            <a:r>
              <a:rPr lang="en-US" sz="3600" dirty="0"/>
              <a:t> effects oppose stress effects</a:t>
            </a:r>
          </a:p>
          <a:p>
            <a:pPr lvl="1"/>
            <a:r>
              <a:rPr lang="en-US" sz="3400" dirty="0"/>
              <a:t>Orx</a:t>
            </a:r>
            <a:r>
              <a:rPr lang="en-US" sz="3400" baseline="-25000" dirty="0"/>
              <a:t>1</a:t>
            </a:r>
            <a:r>
              <a:rPr lang="en-US" sz="3400" dirty="0"/>
              <a:t> decrease</a:t>
            </a:r>
          </a:p>
          <a:p>
            <a:pPr lvl="1"/>
            <a:r>
              <a:rPr lang="en-US" sz="3400" dirty="0"/>
              <a:t>Hypothalamus</a:t>
            </a:r>
          </a:p>
        </p:txBody>
      </p:sp>
      <p:pic>
        <p:nvPicPr>
          <p:cNvPr id="7" name="Picture 6" descr="Chart, diagram, box and whisker chart&#10;&#10;Description automatically generated">
            <a:extLst>
              <a:ext uri="{FF2B5EF4-FFF2-40B4-BE49-F238E27FC236}">
                <a16:creationId xmlns:a16="http://schemas.microsoft.com/office/drawing/2014/main" id="{BAF0A687-DFA0-4BC1-954E-D513B2E71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02" y="2021821"/>
            <a:ext cx="6368240" cy="4655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4F53E1-7E75-42F1-9061-E8319773FF45}"/>
              </a:ext>
            </a:extLst>
          </p:cNvPr>
          <p:cNvSpPr txBox="1"/>
          <p:nvPr/>
        </p:nvSpPr>
        <p:spPr>
          <a:xfrm rot="16200000">
            <a:off x="4338250" y="5143891"/>
            <a:ext cx="207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Orx</a:t>
            </a:r>
            <a:r>
              <a:rPr lang="en-US" sz="1800" baseline="-25000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4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03A9-CB35-45A3-BA6A-F0D83945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70114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E7B457"/>
                </a:solidFill>
              </a:rPr>
              <a:t>Posttraumatic Stress Disorder (PTSD)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5E4BA-CB73-471E-927A-36BAFBCC5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67" y="1340563"/>
            <a:ext cx="11071614" cy="5517437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>
                <a:solidFill>
                  <a:srgbClr val="E7B457"/>
                </a:solidFill>
              </a:rPr>
              <a:t>DSM-V: Trauma- and Stressor-Related Disorder</a:t>
            </a:r>
          </a:p>
          <a:p>
            <a:r>
              <a:rPr lang="en-US" sz="3600" dirty="0">
                <a:solidFill>
                  <a:srgbClr val="E7B457"/>
                </a:solidFill>
              </a:rPr>
              <a:t>Traumatic event – death, near-death, injury, violence</a:t>
            </a:r>
          </a:p>
          <a:p>
            <a:pPr lvl="1"/>
            <a:r>
              <a:rPr lang="en-US" sz="3200" dirty="0">
                <a:solidFill>
                  <a:srgbClr val="E7B457"/>
                </a:solidFill>
              </a:rPr>
              <a:t>Direct experience</a:t>
            </a:r>
          </a:p>
          <a:p>
            <a:pPr lvl="1"/>
            <a:r>
              <a:rPr lang="en-US" sz="3200" dirty="0">
                <a:solidFill>
                  <a:srgbClr val="E7B457"/>
                </a:solidFill>
              </a:rPr>
              <a:t>Witnessed</a:t>
            </a:r>
          </a:p>
          <a:p>
            <a:pPr lvl="1"/>
            <a:r>
              <a:rPr lang="en-US" sz="3200" dirty="0">
                <a:solidFill>
                  <a:srgbClr val="E7B457"/>
                </a:solidFill>
              </a:rPr>
              <a:t>Learning about – someone else</a:t>
            </a:r>
          </a:p>
          <a:p>
            <a:pPr lvl="1"/>
            <a:r>
              <a:rPr lang="en-US" sz="3200" dirty="0">
                <a:solidFill>
                  <a:srgbClr val="E7B457"/>
                </a:solidFill>
              </a:rPr>
              <a:t>Repeated/extreme exposure</a:t>
            </a:r>
          </a:p>
          <a:p>
            <a:pPr lvl="2"/>
            <a:r>
              <a:rPr lang="en-US" sz="3000" dirty="0">
                <a:solidFill>
                  <a:srgbClr val="E7B457"/>
                </a:solidFill>
              </a:rPr>
              <a:t>Unpleasant details</a:t>
            </a:r>
          </a:p>
          <a:p>
            <a:r>
              <a:rPr lang="en-US" sz="3400" dirty="0">
                <a:solidFill>
                  <a:srgbClr val="E7B457"/>
                </a:solidFill>
              </a:rPr>
              <a:t>Trauma: 60% men, 50% women </a:t>
            </a:r>
          </a:p>
          <a:p>
            <a:r>
              <a:rPr lang="en-US" sz="3400" dirty="0">
                <a:solidFill>
                  <a:srgbClr val="E7B457"/>
                </a:solidFill>
              </a:rPr>
              <a:t>7-8% lifetime prevalence</a:t>
            </a:r>
          </a:p>
          <a:p>
            <a:pPr lvl="1"/>
            <a:r>
              <a:rPr lang="en-US" sz="3200" dirty="0">
                <a:solidFill>
                  <a:srgbClr val="E7B457"/>
                </a:solidFill>
              </a:rPr>
              <a:t>4% men, 10% women (U.S.)</a:t>
            </a:r>
          </a:p>
          <a:p>
            <a:pPr lvl="1"/>
            <a:endParaRPr lang="en-US" sz="3200" dirty="0">
              <a:solidFill>
                <a:srgbClr val="E7B457"/>
              </a:solidFill>
            </a:endParaRPr>
          </a:p>
          <a:p>
            <a:pPr lvl="1"/>
            <a:endParaRPr lang="en-US" sz="3200" dirty="0">
              <a:solidFill>
                <a:srgbClr val="E7B457"/>
              </a:solidFill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50EB4382-57E3-44DC-B2ED-76188D605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r="9485" b="18970"/>
          <a:stretch/>
        </p:blipFill>
        <p:spPr>
          <a:xfrm flipH="1">
            <a:off x="6498771" y="2559291"/>
            <a:ext cx="4102764" cy="41027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50252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20836-E4E3-4D26-8C6A-CE0A9F5C7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PTSD and Orexin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A04DF-7738-4D56-BF53-31A045EB5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8339" y="1732449"/>
            <a:ext cx="5060497" cy="405875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Hypothalamus</a:t>
            </a:r>
          </a:p>
          <a:p>
            <a:endParaRPr lang="en-US" sz="3600" dirty="0"/>
          </a:p>
          <a:p>
            <a:r>
              <a:rPr lang="en-US" sz="3600" dirty="0"/>
              <a:t>PTSD: </a:t>
            </a:r>
            <a:r>
              <a:rPr lang="en-US" sz="3600" dirty="0">
                <a:cs typeface="Calibri" panose="020F0502020204030204" pitchFamily="34" charset="0"/>
              </a:rPr>
              <a:t>↓</a:t>
            </a:r>
            <a:r>
              <a:rPr lang="en-US" sz="3600" dirty="0" err="1">
                <a:cs typeface="Calibri" panose="020F0502020204030204" pitchFamily="34" charset="0"/>
              </a:rPr>
              <a:t>Orx</a:t>
            </a:r>
            <a:r>
              <a:rPr lang="en-US" sz="3600" baseline="-25000" dirty="0" err="1">
                <a:cs typeface="Calibri" panose="020F0502020204030204" pitchFamily="34" charset="0"/>
              </a:rPr>
              <a:t>A</a:t>
            </a:r>
            <a:endParaRPr lang="en-US" sz="3600" baseline="-25000" dirty="0">
              <a:cs typeface="Calibri" panose="020F0502020204030204" pitchFamily="34" charset="0"/>
            </a:endParaRPr>
          </a:p>
          <a:p>
            <a:pPr lvl="1"/>
            <a:r>
              <a:rPr lang="en-US" sz="3400" dirty="0">
                <a:cs typeface="Calibri" panose="020F0502020204030204" pitchFamily="34" charset="0"/>
              </a:rPr>
              <a:t>↑Orx</a:t>
            </a:r>
            <a:r>
              <a:rPr lang="en-US" sz="3400" baseline="-25000" dirty="0">
                <a:cs typeface="Calibri" panose="020F0502020204030204" pitchFamily="34" charset="0"/>
              </a:rPr>
              <a:t>1</a:t>
            </a:r>
            <a:r>
              <a:rPr lang="en-US" sz="3400" dirty="0">
                <a:cs typeface="Calibri" panose="020F0502020204030204" pitchFamily="34" charset="0"/>
              </a:rPr>
              <a:t> not Orx</a:t>
            </a:r>
            <a:r>
              <a:rPr lang="en-US" sz="3400" baseline="-25000" dirty="0">
                <a:cs typeface="Calibri" panose="020F0502020204030204" pitchFamily="34" charset="0"/>
              </a:rPr>
              <a:t>2</a:t>
            </a:r>
          </a:p>
          <a:p>
            <a:pPr lvl="1"/>
            <a:r>
              <a:rPr lang="en-US" sz="3400" dirty="0">
                <a:cs typeface="Calibri" panose="020F0502020204030204" pitchFamily="34" charset="0"/>
              </a:rPr>
              <a:t>Different roles?</a:t>
            </a:r>
            <a:endParaRPr lang="en-US" sz="3400" baseline="-25000" dirty="0">
              <a:cs typeface="Calibri" panose="020F0502020204030204" pitchFamily="34" charset="0"/>
            </a:endParaRPr>
          </a:p>
          <a:p>
            <a:r>
              <a:rPr lang="en-US" sz="3600" dirty="0">
                <a:cs typeface="Calibri" panose="020F0502020204030204" pitchFamily="34" charset="0"/>
              </a:rPr>
              <a:t>↑</a:t>
            </a:r>
            <a:r>
              <a:rPr lang="en-US" sz="3600" dirty="0" err="1">
                <a:cs typeface="Calibri" panose="020F0502020204030204" pitchFamily="34" charset="0"/>
              </a:rPr>
              <a:t>Orx</a:t>
            </a:r>
            <a:r>
              <a:rPr lang="en-US" sz="3600" baseline="-25000" dirty="0" err="1">
                <a:cs typeface="Calibri" panose="020F0502020204030204" pitchFamily="34" charset="0"/>
              </a:rPr>
              <a:t>A</a:t>
            </a:r>
            <a:r>
              <a:rPr lang="en-US" sz="3600" dirty="0">
                <a:cs typeface="Calibri" panose="020F0502020204030204" pitchFamily="34" charset="0"/>
              </a:rPr>
              <a:t>: ↓Orx</a:t>
            </a:r>
            <a:r>
              <a:rPr lang="en-US" sz="3600" baseline="-25000" dirty="0">
                <a:cs typeface="Calibri" panose="020F0502020204030204" pitchFamily="34" charset="0"/>
              </a:rPr>
              <a:t>1</a:t>
            </a:r>
            <a:endParaRPr lang="en-US" sz="3600" baseline="-25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5FD8F-CDB2-44F3-9DF1-51C134C3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3124" y="1732449"/>
            <a:ext cx="5064665" cy="4058751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Hippocampus</a:t>
            </a:r>
          </a:p>
          <a:p>
            <a:endParaRPr lang="en-US" sz="3600" dirty="0"/>
          </a:p>
          <a:p>
            <a:r>
              <a:rPr lang="en-US" sz="3600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6568-B641-4446-AC43-9D1D89EC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105" y="609600"/>
            <a:ext cx="5168052" cy="1117600"/>
          </a:xfrm>
        </p:spPr>
        <p:txBody>
          <a:bodyPr>
            <a:normAutofit/>
          </a:bodyPr>
          <a:lstStyle/>
          <a:p>
            <a:r>
              <a:rPr lang="en-US" sz="3700" dirty="0"/>
              <a:t>PTSD and Orexin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86EBC-036E-4DB1-B34D-5E833527B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168052" cy="3962400"/>
          </a:xfrm>
        </p:spPr>
        <p:txBody>
          <a:bodyPr>
            <a:normAutofit/>
          </a:bodyPr>
          <a:lstStyle/>
          <a:p>
            <a:pPr>
              <a:buClr>
                <a:srgbClr val="A5936B"/>
              </a:buClr>
            </a:pPr>
            <a:r>
              <a:rPr lang="en-US" sz="3600" b="1" dirty="0"/>
              <a:t>Orx</a:t>
            </a:r>
            <a:r>
              <a:rPr lang="en-US" sz="3600" b="1" baseline="-25000" dirty="0"/>
              <a:t>1</a:t>
            </a:r>
            <a:r>
              <a:rPr lang="en-US" sz="3600" dirty="0"/>
              <a:t> &amp; Orx</a:t>
            </a:r>
            <a:r>
              <a:rPr lang="en-US" sz="3600" baseline="-25000" dirty="0"/>
              <a:t>2</a:t>
            </a:r>
            <a:r>
              <a:rPr lang="en-US" sz="3600" dirty="0"/>
              <a:t> are upregulated after stress</a:t>
            </a:r>
          </a:p>
          <a:p>
            <a:pPr lvl="1">
              <a:buClr>
                <a:srgbClr val="A5936B"/>
              </a:buClr>
            </a:pPr>
            <a:r>
              <a:rPr lang="en-US" sz="3200" dirty="0"/>
              <a:t>Hippocampus</a:t>
            </a:r>
          </a:p>
          <a:p>
            <a:pPr lvl="1">
              <a:buClr>
                <a:srgbClr val="A5936B"/>
              </a:buClr>
            </a:pPr>
            <a:r>
              <a:rPr lang="en-US" sz="3200" b="1" dirty="0"/>
              <a:t>mRNA</a:t>
            </a:r>
            <a:r>
              <a:rPr lang="en-US" sz="3200" dirty="0"/>
              <a:t> &amp; protein</a:t>
            </a:r>
          </a:p>
          <a:p>
            <a:pPr lvl="1">
              <a:buClr>
                <a:srgbClr val="A5936B"/>
              </a:buClr>
            </a:pPr>
            <a:r>
              <a:rPr lang="en-US" sz="3200" dirty="0"/>
              <a:t>Gradual effect 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F36DBD8-3DB1-4FB4-9652-E5B1D1238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6" y="1621971"/>
            <a:ext cx="5908404" cy="378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04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6568-B641-4446-AC43-9D1D89EC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105" y="609600"/>
            <a:ext cx="5168052" cy="1117600"/>
          </a:xfrm>
        </p:spPr>
        <p:txBody>
          <a:bodyPr>
            <a:normAutofit/>
          </a:bodyPr>
          <a:lstStyle/>
          <a:p>
            <a:r>
              <a:rPr lang="en-US" sz="3700" dirty="0"/>
              <a:t>PTSD and Orexin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86EBC-036E-4DB1-B34D-5E833527B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168052" cy="3962400"/>
          </a:xfrm>
        </p:spPr>
        <p:txBody>
          <a:bodyPr>
            <a:normAutofit/>
          </a:bodyPr>
          <a:lstStyle/>
          <a:p>
            <a:pPr>
              <a:buClr>
                <a:srgbClr val="A5936B"/>
              </a:buClr>
            </a:pPr>
            <a:r>
              <a:rPr lang="en-US" sz="3600" dirty="0"/>
              <a:t>Orx</a:t>
            </a:r>
            <a:r>
              <a:rPr lang="en-US" sz="3600" baseline="-25000" dirty="0"/>
              <a:t>1</a:t>
            </a:r>
            <a:r>
              <a:rPr lang="en-US" sz="3600" dirty="0"/>
              <a:t> &amp; </a:t>
            </a:r>
            <a:r>
              <a:rPr lang="en-US" sz="3600" b="1" dirty="0"/>
              <a:t>Orx</a:t>
            </a:r>
            <a:r>
              <a:rPr lang="en-US" sz="3600" b="1" baseline="-25000" dirty="0"/>
              <a:t>2</a:t>
            </a:r>
            <a:r>
              <a:rPr lang="en-US" sz="3600" dirty="0"/>
              <a:t> are upregulated after stress</a:t>
            </a:r>
          </a:p>
          <a:p>
            <a:pPr lvl="1">
              <a:buClr>
                <a:srgbClr val="A5936B"/>
              </a:buClr>
            </a:pPr>
            <a:r>
              <a:rPr lang="en-US" sz="3200" dirty="0"/>
              <a:t>Hippocampus</a:t>
            </a:r>
          </a:p>
          <a:p>
            <a:pPr lvl="1">
              <a:buClr>
                <a:srgbClr val="A5936B"/>
              </a:buClr>
            </a:pPr>
            <a:r>
              <a:rPr lang="en-US" sz="3200" b="1" dirty="0"/>
              <a:t>mRNA</a:t>
            </a:r>
            <a:r>
              <a:rPr lang="en-US" sz="3200" dirty="0"/>
              <a:t> &amp; protein</a:t>
            </a:r>
          </a:p>
          <a:p>
            <a:pPr lvl="1">
              <a:buClr>
                <a:srgbClr val="A5936B"/>
              </a:buClr>
            </a:pPr>
            <a:r>
              <a:rPr lang="en-US" sz="3200" dirty="0"/>
              <a:t>Gradual effect 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19DC0D2-4BBD-403B-9187-2FBFCD2FF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3" y="1556658"/>
            <a:ext cx="605540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17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6568-B641-4446-AC43-9D1D89EC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105" y="609600"/>
            <a:ext cx="5168052" cy="1117600"/>
          </a:xfrm>
        </p:spPr>
        <p:txBody>
          <a:bodyPr>
            <a:normAutofit/>
          </a:bodyPr>
          <a:lstStyle/>
          <a:p>
            <a:r>
              <a:rPr lang="en-US" sz="3700" dirty="0"/>
              <a:t>PTSD and Orexin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AE2D3B-9A34-4EA8-B8FB-629B699DB33C}"/>
              </a:ext>
            </a:extLst>
          </p:cNvPr>
          <p:cNvSpPr txBox="1">
            <a:spLocks/>
          </p:cNvSpPr>
          <p:nvPr/>
        </p:nvSpPr>
        <p:spPr>
          <a:xfrm>
            <a:off x="6607630" y="1981200"/>
            <a:ext cx="49893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/>
              <a:t>Orx</a:t>
            </a:r>
            <a:r>
              <a:rPr lang="en-US" sz="3600" baseline="-25000" dirty="0" err="1"/>
              <a:t>A</a:t>
            </a:r>
            <a:r>
              <a:rPr lang="en-US" sz="3600" dirty="0"/>
              <a:t> effects oppose stress effects</a:t>
            </a:r>
          </a:p>
          <a:p>
            <a:pPr lvl="1"/>
            <a:r>
              <a:rPr lang="en-US" sz="3400" b="1" dirty="0"/>
              <a:t>Orx</a:t>
            </a:r>
            <a:r>
              <a:rPr lang="en-US" sz="3400" b="1" baseline="-25000" dirty="0"/>
              <a:t>1</a:t>
            </a:r>
            <a:r>
              <a:rPr lang="en-US" sz="3400" dirty="0"/>
              <a:t> decrease</a:t>
            </a:r>
          </a:p>
          <a:p>
            <a:pPr lvl="1"/>
            <a:r>
              <a:rPr lang="en-US" sz="3400" dirty="0"/>
              <a:t>Hippocampus</a:t>
            </a:r>
          </a:p>
        </p:txBody>
      </p:sp>
      <p:pic>
        <p:nvPicPr>
          <p:cNvPr id="9" name="Picture 8" descr="Chart, diagram, box and whisker chart&#10;&#10;Description automatically generated">
            <a:extLst>
              <a:ext uri="{FF2B5EF4-FFF2-40B4-BE49-F238E27FC236}">
                <a16:creationId xmlns:a16="http://schemas.microsoft.com/office/drawing/2014/main" id="{4409B188-71AC-4318-BA57-90C83A212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80" y="1556659"/>
            <a:ext cx="5955868" cy="42656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EAD3C8-F423-4869-91C0-282969B1012E}"/>
              </a:ext>
            </a:extLst>
          </p:cNvPr>
          <p:cNvSpPr txBox="1"/>
          <p:nvPr/>
        </p:nvSpPr>
        <p:spPr>
          <a:xfrm rot="16200000">
            <a:off x="-375880" y="4356104"/>
            <a:ext cx="165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Orx</a:t>
            </a:r>
            <a:r>
              <a:rPr lang="en-US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04229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6568-B641-4446-AC43-9D1D89EC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105" y="609600"/>
            <a:ext cx="5168052" cy="1117600"/>
          </a:xfrm>
        </p:spPr>
        <p:txBody>
          <a:bodyPr>
            <a:normAutofit/>
          </a:bodyPr>
          <a:lstStyle/>
          <a:p>
            <a:r>
              <a:rPr lang="en-US" sz="3700" dirty="0"/>
              <a:t>PTSD and Orexin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AE2D3B-9A34-4EA8-B8FB-629B699DB33C}"/>
              </a:ext>
            </a:extLst>
          </p:cNvPr>
          <p:cNvSpPr txBox="1">
            <a:spLocks/>
          </p:cNvSpPr>
          <p:nvPr/>
        </p:nvSpPr>
        <p:spPr>
          <a:xfrm>
            <a:off x="6607628" y="1981200"/>
            <a:ext cx="49893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/>
              <a:t>Orx</a:t>
            </a:r>
            <a:r>
              <a:rPr lang="en-US" sz="3600" baseline="-25000" dirty="0" err="1"/>
              <a:t>A</a:t>
            </a:r>
            <a:r>
              <a:rPr lang="en-US" sz="3600" dirty="0"/>
              <a:t> effects oppose stress effects</a:t>
            </a:r>
          </a:p>
          <a:p>
            <a:pPr lvl="1"/>
            <a:r>
              <a:rPr lang="en-US" sz="3400" b="1" dirty="0"/>
              <a:t>Orx</a:t>
            </a:r>
            <a:r>
              <a:rPr lang="en-US" sz="3400" b="1" baseline="-25000" dirty="0"/>
              <a:t>2</a:t>
            </a:r>
            <a:r>
              <a:rPr lang="en-US" sz="3400" dirty="0"/>
              <a:t> decrease</a:t>
            </a:r>
          </a:p>
          <a:p>
            <a:pPr lvl="1"/>
            <a:r>
              <a:rPr lang="en-US" sz="3400" dirty="0"/>
              <a:t>Hippocampus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04208-FF83-40C3-931A-4CD987C23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7" y="1578429"/>
            <a:ext cx="5928195" cy="4206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5457B5-4D1D-4710-819E-E2A4861B2899}"/>
              </a:ext>
            </a:extLst>
          </p:cNvPr>
          <p:cNvSpPr txBox="1"/>
          <p:nvPr/>
        </p:nvSpPr>
        <p:spPr>
          <a:xfrm rot="16200000">
            <a:off x="-321448" y="4279904"/>
            <a:ext cx="165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Orx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91078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6568-B641-4446-AC43-9D1D89EC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PTSD and Orexin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93C347-190C-449C-AD13-01EF845DB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219" y="2385591"/>
            <a:ext cx="5182205" cy="4058751"/>
          </a:xfrm>
        </p:spPr>
        <p:txBody>
          <a:bodyPr>
            <a:normAutofit/>
          </a:bodyPr>
          <a:lstStyle/>
          <a:p>
            <a:r>
              <a:rPr lang="en-US" sz="3600" dirty="0"/>
              <a:t>Stress impairs memory</a:t>
            </a:r>
          </a:p>
          <a:p>
            <a:r>
              <a:rPr lang="en-US" sz="3600" dirty="0">
                <a:latin typeface="+mj-lt"/>
              </a:rPr>
              <a:t>By 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↓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Orx</a:t>
            </a:r>
            <a:r>
              <a:rPr lang="en-US" sz="3600" baseline="-25000" dirty="0" err="1">
                <a:latin typeface="+mj-lt"/>
                <a:cs typeface="Calibri" panose="020F0502020204030204" pitchFamily="34" charset="0"/>
              </a:rPr>
              <a:t>A</a:t>
            </a:r>
            <a:endParaRPr lang="en-US" sz="3600" baseline="-25000" dirty="0">
              <a:latin typeface="+mj-lt"/>
              <a:cs typeface="Calibri" panose="020F0502020204030204" pitchFamily="34" charset="0"/>
            </a:endParaRPr>
          </a:p>
          <a:p>
            <a:r>
              <a:rPr lang="en-US" sz="3600" dirty="0" err="1"/>
              <a:t>Orx</a:t>
            </a:r>
            <a:r>
              <a:rPr lang="en-US" sz="3600" baseline="-25000" dirty="0" err="1"/>
              <a:t>A</a:t>
            </a:r>
            <a:r>
              <a:rPr lang="en-US" sz="3600" dirty="0"/>
              <a:t> treatment:</a:t>
            </a:r>
          </a:p>
          <a:p>
            <a:pPr lvl="1"/>
            <a:r>
              <a:rPr lang="en-US" sz="3400" dirty="0"/>
              <a:t>Less/no impairment</a:t>
            </a:r>
          </a:p>
          <a:p>
            <a:pPr lvl="1"/>
            <a:endParaRPr lang="en-US" sz="3400" dirty="0"/>
          </a:p>
        </p:txBody>
      </p:sp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579DD409-4839-4E4E-BE1C-E971054DE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9" y="1965901"/>
            <a:ext cx="6474987" cy="410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48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20836-E4E3-4D26-8C6A-CE0A9F5C7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PTSD and Orexin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A04DF-7738-4D56-BF53-31A045EB5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8339" y="1732449"/>
            <a:ext cx="5060497" cy="405875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Hypothalamus</a:t>
            </a:r>
          </a:p>
          <a:p>
            <a:endParaRPr lang="en-US" sz="3600" dirty="0"/>
          </a:p>
          <a:p>
            <a:r>
              <a:rPr lang="en-US" sz="3600" dirty="0"/>
              <a:t>PTSD: </a:t>
            </a:r>
            <a:r>
              <a:rPr lang="en-US" sz="3600" dirty="0">
                <a:cs typeface="Calibri" panose="020F0502020204030204" pitchFamily="34" charset="0"/>
              </a:rPr>
              <a:t>↓</a:t>
            </a:r>
            <a:r>
              <a:rPr lang="en-US" sz="3600" dirty="0" err="1">
                <a:cs typeface="Calibri" panose="020F0502020204030204" pitchFamily="34" charset="0"/>
              </a:rPr>
              <a:t>Orx</a:t>
            </a:r>
            <a:r>
              <a:rPr lang="en-US" sz="3600" baseline="-25000" dirty="0" err="1">
                <a:cs typeface="Calibri" panose="020F0502020204030204" pitchFamily="34" charset="0"/>
              </a:rPr>
              <a:t>A</a:t>
            </a:r>
            <a:endParaRPr lang="en-US" sz="3600" baseline="-25000" dirty="0">
              <a:cs typeface="Calibri" panose="020F0502020204030204" pitchFamily="34" charset="0"/>
            </a:endParaRPr>
          </a:p>
          <a:p>
            <a:pPr lvl="1"/>
            <a:r>
              <a:rPr lang="en-US" sz="3400" dirty="0">
                <a:cs typeface="Calibri" panose="020F0502020204030204" pitchFamily="34" charset="0"/>
              </a:rPr>
              <a:t>↑Orx</a:t>
            </a:r>
            <a:r>
              <a:rPr lang="en-US" sz="3400" baseline="-25000" dirty="0">
                <a:cs typeface="Calibri" panose="020F0502020204030204" pitchFamily="34" charset="0"/>
              </a:rPr>
              <a:t>1</a:t>
            </a:r>
            <a:r>
              <a:rPr lang="en-US" sz="3400" dirty="0">
                <a:cs typeface="Calibri" panose="020F0502020204030204" pitchFamily="34" charset="0"/>
              </a:rPr>
              <a:t> not Orx</a:t>
            </a:r>
            <a:r>
              <a:rPr lang="en-US" sz="3400" baseline="-25000" dirty="0">
                <a:cs typeface="Calibri" panose="020F0502020204030204" pitchFamily="34" charset="0"/>
              </a:rPr>
              <a:t>2</a:t>
            </a:r>
          </a:p>
          <a:p>
            <a:pPr lvl="1"/>
            <a:r>
              <a:rPr lang="en-US" sz="3400" dirty="0">
                <a:cs typeface="Calibri" panose="020F0502020204030204" pitchFamily="34" charset="0"/>
              </a:rPr>
              <a:t>Different roles?</a:t>
            </a:r>
            <a:endParaRPr lang="en-US" sz="3400" baseline="-25000" dirty="0">
              <a:cs typeface="Calibri" panose="020F0502020204030204" pitchFamily="34" charset="0"/>
            </a:endParaRPr>
          </a:p>
          <a:p>
            <a:r>
              <a:rPr lang="en-US" sz="3600" dirty="0">
                <a:cs typeface="Calibri" panose="020F0502020204030204" pitchFamily="34" charset="0"/>
              </a:rPr>
              <a:t>↑</a:t>
            </a:r>
            <a:r>
              <a:rPr lang="en-US" sz="3600" dirty="0" err="1">
                <a:cs typeface="Calibri" panose="020F0502020204030204" pitchFamily="34" charset="0"/>
              </a:rPr>
              <a:t>Orx</a:t>
            </a:r>
            <a:r>
              <a:rPr lang="en-US" sz="3600" baseline="-25000" dirty="0" err="1">
                <a:cs typeface="Calibri" panose="020F0502020204030204" pitchFamily="34" charset="0"/>
              </a:rPr>
              <a:t>A</a:t>
            </a:r>
            <a:r>
              <a:rPr lang="en-US" sz="3600" dirty="0">
                <a:cs typeface="Calibri" panose="020F0502020204030204" pitchFamily="34" charset="0"/>
              </a:rPr>
              <a:t>: ↓Orx</a:t>
            </a:r>
            <a:r>
              <a:rPr lang="en-US" sz="3600" baseline="-25000" dirty="0">
                <a:cs typeface="Calibri" panose="020F0502020204030204" pitchFamily="34" charset="0"/>
              </a:rPr>
              <a:t>1</a:t>
            </a:r>
            <a:endParaRPr lang="en-US" sz="3600" baseline="-25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5FD8F-CDB2-44F3-9DF1-51C134C3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3124" y="1732449"/>
            <a:ext cx="5064665" cy="4058751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Hippocampus</a:t>
            </a:r>
          </a:p>
          <a:p>
            <a:endParaRPr lang="en-US" sz="3600" dirty="0"/>
          </a:p>
          <a:p>
            <a:r>
              <a:rPr lang="en-US" sz="3600" dirty="0"/>
              <a:t>PTSD:</a:t>
            </a:r>
          </a:p>
          <a:p>
            <a:pPr lvl="1"/>
            <a:r>
              <a:rPr lang="en-US" sz="3400" dirty="0">
                <a:cs typeface="Calibri" panose="020F0502020204030204" pitchFamily="34" charset="0"/>
              </a:rPr>
              <a:t>↑Orx</a:t>
            </a:r>
            <a:r>
              <a:rPr lang="en-US" sz="3400" baseline="-25000" dirty="0">
                <a:cs typeface="Calibri" panose="020F0502020204030204" pitchFamily="34" charset="0"/>
              </a:rPr>
              <a:t>1</a:t>
            </a:r>
            <a:r>
              <a:rPr lang="en-US" sz="3400" dirty="0">
                <a:cs typeface="Calibri" panose="020F0502020204030204" pitchFamily="34" charset="0"/>
              </a:rPr>
              <a:t> &amp; ↑Orx</a:t>
            </a:r>
            <a:r>
              <a:rPr lang="en-US" sz="3400" baseline="-25000" dirty="0">
                <a:cs typeface="Calibri" panose="020F0502020204030204" pitchFamily="34" charset="0"/>
              </a:rPr>
              <a:t>2</a:t>
            </a:r>
          </a:p>
          <a:p>
            <a:pPr lvl="1"/>
            <a:r>
              <a:rPr lang="en-US" sz="3400" dirty="0">
                <a:cs typeface="Calibri" panose="020F0502020204030204" pitchFamily="34" charset="0"/>
              </a:rPr>
              <a:t>Similar roles?</a:t>
            </a:r>
            <a:endParaRPr lang="en-US" sz="3400" baseline="-25000" dirty="0">
              <a:cs typeface="Calibri" panose="020F0502020204030204" pitchFamily="34" charset="0"/>
            </a:endParaRPr>
          </a:p>
          <a:p>
            <a:r>
              <a:rPr lang="en-US" sz="3600" dirty="0">
                <a:cs typeface="Calibri" panose="020F0502020204030204" pitchFamily="34" charset="0"/>
              </a:rPr>
              <a:t>↑</a:t>
            </a:r>
            <a:r>
              <a:rPr lang="en-US" sz="3600" dirty="0" err="1">
                <a:cs typeface="Calibri" panose="020F0502020204030204" pitchFamily="34" charset="0"/>
              </a:rPr>
              <a:t>Orx</a:t>
            </a:r>
            <a:r>
              <a:rPr lang="en-US" sz="3600" baseline="-25000" dirty="0" err="1">
                <a:cs typeface="Calibri" panose="020F0502020204030204" pitchFamily="34" charset="0"/>
              </a:rPr>
              <a:t>A</a:t>
            </a:r>
            <a:r>
              <a:rPr lang="en-US" sz="3600" dirty="0">
                <a:cs typeface="Calibri" panose="020F0502020204030204" pitchFamily="34" charset="0"/>
              </a:rPr>
              <a:t>: ↓Orx</a:t>
            </a:r>
            <a:r>
              <a:rPr lang="en-US" sz="3600" baseline="-25000" dirty="0">
                <a:cs typeface="Calibri" panose="020F0502020204030204" pitchFamily="34" charset="0"/>
              </a:rPr>
              <a:t>1</a:t>
            </a:r>
            <a:r>
              <a:rPr lang="en-US" sz="3600" dirty="0">
                <a:cs typeface="Calibri" panose="020F0502020204030204" pitchFamily="34" charset="0"/>
              </a:rPr>
              <a:t>, ↑Orx</a:t>
            </a:r>
            <a:r>
              <a:rPr lang="en-US" sz="3600" baseline="-25000" dirty="0">
                <a:cs typeface="Calibri" panose="020F0502020204030204" pitchFamily="34" charset="0"/>
              </a:rPr>
              <a:t>1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574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66BB0-B91C-4292-BEED-D606DCCF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Tumor Necrosis Factor (TNF)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FCB23-44E6-41C1-A601-7622F6B92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2805"/>
            <a:ext cx="12007548" cy="4907837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TNF-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r>
              <a:rPr lang="en-US" sz="3600" dirty="0">
                <a:solidFill>
                  <a:srgbClr val="FF0000"/>
                </a:solidFill>
                <a:cs typeface="Calibri" panose="020F0502020204030204" pitchFamily="34" charset="0"/>
              </a:rPr>
              <a:t>TNF superfamily: </a:t>
            </a:r>
            <a:r>
              <a:rPr lang="en-US" sz="3600" dirty="0" err="1">
                <a:solidFill>
                  <a:srgbClr val="FF0000"/>
                </a:solidFill>
                <a:cs typeface="Calibri" panose="020F0502020204030204" pitchFamily="34" charset="0"/>
              </a:rPr>
              <a:t>Fas</a:t>
            </a:r>
            <a:r>
              <a:rPr lang="en-US" sz="3600" dirty="0">
                <a:solidFill>
                  <a:srgbClr val="FF0000"/>
                </a:solidFill>
                <a:cs typeface="Calibri" panose="020F0502020204030204" pitchFamily="34" charset="0"/>
              </a:rPr>
              <a:t> ligand, Lymphotoxin alpha (TNF-</a:t>
            </a:r>
            <a:r>
              <a:rPr lang="el-G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r>
              <a:rPr lang="en-US" sz="3600" dirty="0">
                <a:solidFill>
                  <a:srgbClr val="FF0000"/>
                </a:solidFill>
                <a:cs typeface="Calibri" panose="020F0502020204030204" pitchFamily="34" charset="0"/>
              </a:rPr>
              <a:t>Cytokine – cell-signaling</a:t>
            </a:r>
          </a:p>
          <a:p>
            <a:pPr lvl="1"/>
            <a:r>
              <a:rPr lang="en-US" sz="3400" dirty="0">
                <a:solidFill>
                  <a:srgbClr val="FF0000"/>
                </a:solidFill>
                <a:cs typeface="Calibri" panose="020F0502020204030204" pitchFamily="34" charset="0"/>
              </a:rPr>
              <a:t>Respond to trauma &amp; infection</a:t>
            </a:r>
          </a:p>
          <a:p>
            <a:r>
              <a:rPr lang="en-US" sz="3600" dirty="0">
                <a:solidFill>
                  <a:srgbClr val="FF0000"/>
                </a:solidFill>
                <a:cs typeface="Calibri" panose="020F0502020204030204" pitchFamily="34" charset="0"/>
              </a:rPr>
              <a:t>Originally – widespread death of transplanted sarcoma cells</a:t>
            </a:r>
          </a:p>
          <a:p>
            <a:endParaRPr lang="en-US" sz="36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lvl="1"/>
            <a:endParaRPr lang="en-US" sz="3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FCBD492-189E-4E41-BDAB-8AEDBFD2E9B4}"/>
                  </a:ext>
                </a:extLst>
              </p14:cNvPr>
              <p14:cNvContentPartPr/>
              <p14:nvPr/>
            </p14:nvContentPartPr>
            <p14:xfrm>
              <a:off x="4582697" y="2917097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FCBD492-189E-4E41-BDAB-8AEDBFD2E9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28697" y="280945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30FACB-37C8-4108-805E-8327589C7288}"/>
                  </a:ext>
                </a:extLst>
              </p14:cNvPr>
              <p14:cNvContentPartPr/>
              <p14:nvPr/>
            </p14:nvContentPartPr>
            <p14:xfrm>
              <a:off x="5888777" y="380953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30FACB-37C8-4108-805E-8327589C72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35137" y="3701537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44865B52-DABE-43FD-983C-D778CC7A5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61" y="4442574"/>
            <a:ext cx="5913632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5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66BB0-B91C-4292-BEED-D606DCCF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8254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Tumor Necrosis Factor (TNF)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F33AE5-4F52-4AB5-B623-1B8E4A3F508C}"/>
              </a:ext>
            </a:extLst>
          </p:cNvPr>
          <p:cNvSpPr txBox="1">
            <a:spLocks/>
          </p:cNvSpPr>
          <p:nvPr/>
        </p:nvSpPr>
        <p:spPr>
          <a:xfrm>
            <a:off x="0" y="1580050"/>
            <a:ext cx="7772400" cy="49078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Expressed by immune cells</a:t>
            </a:r>
          </a:p>
          <a:p>
            <a:pPr lvl="1"/>
            <a:r>
              <a:rPr lang="en-US" sz="3400" dirty="0">
                <a:solidFill>
                  <a:srgbClr val="FF0000"/>
                </a:solidFill>
                <a:cs typeface="Calibri" panose="020F0502020204030204" pitchFamily="34" charset="0"/>
              </a:rPr>
              <a:t>Macrophages</a:t>
            </a:r>
          </a:p>
          <a:p>
            <a:pPr lvl="2"/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Microglia – CNS </a:t>
            </a:r>
          </a:p>
          <a:p>
            <a:r>
              <a:rPr lang="en-US" sz="3600" dirty="0">
                <a:solidFill>
                  <a:srgbClr val="FF0000"/>
                </a:solidFill>
                <a:cs typeface="Calibri" panose="020F0502020204030204" pitchFamily="34" charset="0"/>
              </a:rPr>
              <a:t>Transmembrane synthesis (</a:t>
            </a:r>
            <a:r>
              <a:rPr lang="en-US" sz="3600" dirty="0" err="1">
                <a:solidFill>
                  <a:srgbClr val="FF0000"/>
                </a:solidFill>
                <a:cs typeface="Calibri" panose="020F0502020204030204" pitchFamily="34" charset="0"/>
              </a:rPr>
              <a:t>tmTNF</a:t>
            </a:r>
            <a:r>
              <a:rPr lang="en-US" sz="3600" dirty="0">
                <a:solidFill>
                  <a:srgbClr val="FF0000"/>
                </a:solidFill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3400" dirty="0">
                <a:solidFill>
                  <a:srgbClr val="FF0000"/>
                </a:solidFill>
                <a:cs typeface="Calibri" panose="020F0502020204030204" pitchFamily="34" charset="0"/>
              </a:rPr>
              <a:t>Enzymatic cleavage (TACE)</a:t>
            </a:r>
          </a:p>
          <a:p>
            <a:pPr lvl="1"/>
            <a:r>
              <a:rPr lang="en-US" sz="3400" dirty="0" err="1">
                <a:solidFill>
                  <a:srgbClr val="FF0000"/>
                </a:solidFill>
                <a:cs typeface="Calibri" panose="020F0502020204030204" pitchFamily="34" charset="0"/>
              </a:rPr>
              <a:t>tmTNF</a:t>
            </a:r>
            <a:r>
              <a:rPr lang="en-US" sz="3400" dirty="0">
                <a:solidFill>
                  <a:srgbClr val="FF0000"/>
                </a:solidFill>
                <a:cs typeface="Calibri" panose="020F0502020204030204" pitchFamily="34" charset="0"/>
              </a:rPr>
              <a:t> &amp; </a:t>
            </a:r>
            <a:r>
              <a:rPr lang="en-US" sz="3400" dirty="0" err="1">
                <a:solidFill>
                  <a:srgbClr val="FF0000"/>
                </a:solidFill>
                <a:cs typeface="Calibri" panose="020F0502020204030204" pitchFamily="34" charset="0"/>
              </a:rPr>
              <a:t>sTNF</a:t>
            </a:r>
            <a:r>
              <a:rPr lang="en-US" sz="3400" dirty="0">
                <a:solidFill>
                  <a:srgbClr val="FF0000"/>
                </a:solidFill>
                <a:cs typeface="Calibri" panose="020F0502020204030204" pitchFamily="34" charset="0"/>
              </a:rPr>
              <a:t> are active</a:t>
            </a:r>
          </a:p>
          <a:p>
            <a:pPr lvl="1"/>
            <a:r>
              <a:rPr lang="en-US" sz="3400" dirty="0">
                <a:solidFill>
                  <a:srgbClr val="FF0000"/>
                </a:solidFill>
                <a:cs typeface="Calibri" panose="020F0502020204030204" pitchFamily="34" charset="0"/>
              </a:rPr>
              <a:t>Receptors: TNFR1 &amp; TNFR2</a:t>
            </a:r>
          </a:p>
          <a:p>
            <a:pPr lvl="1"/>
            <a:endParaRPr lang="en-US" sz="34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endParaRPr lang="en-US" sz="36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lvl="1"/>
            <a:endParaRPr lang="en-US" sz="3400" dirty="0">
              <a:solidFill>
                <a:srgbClr val="FF0000"/>
              </a:solidFill>
            </a:endParaRPr>
          </a:p>
          <a:p>
            <a:pPr marL="450000" lvl="1" indent="0">
              <a:buFont typeface="Wingdings 2" charset="2"/>
              <a:buNone/>
            </a:pPr>
            <a:endParaRPr lang="en-US" sz="3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2C8CA45-CEE8-45D6-B66E-66C1973EF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9" y="1398594"/>
            <a:ext cx="4670408" cy="48715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F007F5-BD22-43B3-BE3A-E0B9B92BD159}"/>
              </a:ext>
            </a:extLst>
          </p:cNvPr>
          <p:cNvSpPr txBox="1"/>
          <p:nvPr/>
        </p:nvSpPr>
        <p:spPr>
          <a:xfrm>
            <a:off x="9383485" y="1378444"/>
            <a:ext cx="1431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Microglia</a:t>
            </a:r>
          </a:p>
        </p:txBody>
      </p:sp>
    </p:spTree>
    <p:extLst>
      <p:ext uri="{BB962C8B-B14F-4D97-AF65-F5344CB8AC3E}">
        <p14:creationId xmlns:p14="http://schemas.microsoft.com/office/powerpoint/2010/main" val="1713093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66BB0-B91C-4292-BEED-D606DCCF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17714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Tumor Necrosis Factor (TNF)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FCB23-44E6-41C1-A601-7622F6B92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08" y="1460304"/>
            <a:ext cx="5791805" cy="49078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Regulatory roles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Sleep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Synaptic plasticity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Food &amp; water intake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Learning &amp; memory</a:t>
            </a:r>
          </a:p>
          <a:p>
            <a:pPr marL="450000" lvl="1" indent="0">
              <a:buNone/>
            </a:pPr>
            <a:endParaRPr lang="en-US" sz="3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F33AE5-4F52-4AB5-B623-1B8E4A3F508C}"/>
              </a:ext>
            </a:extLst>
          </p:cNvPr>
          <p:cNvSpPr txBox="1">
            <a:spLocks/>
          </p:cNvSpPr>
          <p:nvPr/>
        </p:nvSpPr>
        <p:spPr>
          <a:xfrm>
            <a:off x="119138" y="5270307"/>
            <a:ext cx="5791805" cy="158769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3400" dirty="0">
              <a:solidFill>
                <a:srgbClr val="FF0000"/>
              </a:solidFill>
            </a:endParaRPr>
          </a:p>
          <a:p>
            <a:pPr marL="450000" lvl="1" indent="0">
              <a:buFont typeface="Wingdings 2" charset="2"/>
              <a:buNone/>
            </a:pPr>
            <a:endParaRPr lang="en-US" sz="3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240133-5870-40FB-A125-8B27CB6892AF}"/>
              </a:ext>
            </a:extLst>
          </p:cNvPr>
          <p:cNvSpPr txBox="1">
            <a:spLocks/>
          </p:cNvSpPr>
          <p:nvPr/>
        </p:nvSpPr>
        <p:spPr>
          <a:xfrm>
            <a:off x="6079790" y="1340558"/>
            <a:ext cx="5993072" cy="537592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Damaging roles</a:t>
            </a:r>
          </a:p>
          <a:p>
            <a:pPr lvl="1"/>
            <a:r>
              <a:rPr lang="en-US" sz="3400" dirty="0">
                <a:solidFill>
                  <a:srgbClr val="FF0000"/>
                </a:solidFill>
              </a:rPr>
              <a:t>Large amounts</a:t>
            </a:r>
          </a:p>
          <a:p>
            <a:pPr lvl="1"/>
            <a:r>
              <a:rPr lang="en-US" sz="3400" dirty="0">
                <a:solidFill>
                  <a:srgbClr val="FF0000"/>
                </a:solidFill>
              </a:rPr>
              <a:t>Upregulate Glu-Rs</a:t>
            </a:r>
          </a:p>
          <a:p>
            <a:pPr lvl="1"/>
            <a:r>
              <a:rPr lang="en-US" sz="3400" dirty="0">
                <a:solidFill>
                  <a:srgbClr val="FF0000"/>
                </a:solidFill>
              </a:rPr>
              <a:t>Cachexia – “wasting”</a:t>
            </a:r>
          </a:p>
          <a:p>
            <a:pPr lvl="1"/>
            <a:r>
              <a:rPr lang="en-US" sz="3400" dirty="0">
                <a:solidFill>
                  <a:srgbClr val="FF0000"/>
                </a:solidFill>
              </a:rPr>
              <a:t>Neuroinflammation</a:t>
            </a:r>
          </a:p>
          <a:p>
            <a:pPr lvl="2"/>
            <a:r>
              <a:rPr lang="en-US" sz="3200" dirty="0">
                <a:solidFill>
                  <a:srgbClr val="FF0000"/>
                </a:solidFill>
              </a:rPr>
              <a:t>Neurological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233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03A9-CB35-45A3-BA6A-F0D83945F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7B457"/>
                </a:solidFill>
              </a:rPr>
              <a:t>Posttraumatic Stress Disorder (PTSD)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5E4BA-CB73-471E-927A-36BAFBCC5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115" y="1732451"/>
            <a:ext cx="6074228" cy="4705673"/>
          </a:xfrm>
        </p:spPr>
        <p:txBody>
          <a:bodyPr>
            <a:normAutofit/>
          </a:bodyPr>
          <a:lstStyle/>
          <a:p>
            <a:pPr>
              <a:tabLst>
                <a:tab pos="625475" algn="l"/>
              </a:tabLst>
            </a:pPr>
            <a:r>
              <a:rPr lang="en-US" sz="3600" dirty="0">
                <a:solidFill>
                  <a:srgbClr val="E7B457"/>
                </a:solidFill>
              </a:rPr>
              <a:t>Intrusion symptoms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Memories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Dreams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Flashbacks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Reaction to Cues</a:t>
            </a:r>
          </a:p>
          <a:p>
            <a:pPr lvl="2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psychological, physiological</a:t>
            </a:r>
          </a:p>
          <a:p>
            <a:pPr lvl="1"/>
            <a:endParaRPr lang="en-US" dirty="0">
              <a:solidFill>
                <a:srgbClr val="DF5321"/>
              </a:solidFill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54C061-CA5E-4E5C-B0A2-81CFBD29B7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161E20"/>
              </a:clrFrom>
              <a:clrTo>
                <a:srgbClr val="161E2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4400" y1="81000" x2="24400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692" t="4522" r="16823" b="8610"/>
          <a:stretch/>
        </p:blipFill>
        <p:spPr>
          <a:xfrm flipH="1">
            <a:off x="692602" y="1001486"/>
            <a:ext cx="5154385" cy="5154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0652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66BB0-B91C-4292-BEED-D606DCCF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17714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Tumor Necrosis Factor (TNF)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F33AE5-4F52-4AB5-B623-1B8E4A3F508C}"/>
              </a:ext>
            </a:extLst>
          </p:cNvPr>
          <p:cNvSpPr txBox="1">
            <a:spLocks/>
          </p:cNvSpPr>
          <p:nvPr/>
        </p:nvSpPr>
        <p:spPr>
          <a:xfrm>
            <a:off x="119138" y="5270307"/>
            <a:ext cx="5791805" cy="158769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3400" dirty="0">
              <a:solidFill>
                <a:srgbClr val="FF0000"/>
              </a:solidFill>
            </a:endParaRPr>
          </a:p>
          <a:p>
            <a:pPr marL="450000" lvl="1" indent="0">
              <a:buFont typeface="Wingdings 2" charset="2"/>
              <a:buNone/>
            </a:pPr>
            <a:endParaRPr lang="en-US" sz="3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90EC44-4B6A-4ABC-A225-F2CC8AEC185B}"/>
              </a:ext>
            </a:extLst>
          </p:cNvPr>
          <p:cNvSpPr txBox="1">
            <a:spLocks/>
          </p:cNvSpPr>
          <p:nvPr/>
        </p:nvSpPr>
        <p:spPr>
          <a:xfrm>
            <a:off x="6079790" y="1340558"/>
            <a:ext cx="5993072" cy="537592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Damaging roles</a:t>
            </a:r>
          </a:p>
          <a:p>
            <a:pPr lvl="1"/>
            <a:r>
              <a:rPr lang="en-US" sz="3400" dirty="0">
                <a:solidFill>
                  <a:srgbClr val="FF0000"/>
                </a:solidFill>
              </a:rPr>
              <a:t>Large amounts</a:t>
            </a:r>
          </a:p>
          <a:p>
            <a:pPr lvl="1"/>
            <a:r>
              <a:rPr lang="en-US" sz="3400" dirty="0">
                <a:solidFill>
                  <a:srgbClr val="FF0000"/>
                </a:solidFill>
              </a:rPr>
              <a:t>Upregulate Glu-Rs</a:t>
            </a:r>
          </a:p>
          <a:p>
            <a:pPr lvl="1"/>
            <a:r>
              <a:rPr lang="en-US" sz="3400" dirty="0">
                <a:solidFill>
                  <a:srgbClr val="FF0000"/>
                </a:solidFill>
              </a:rPr>
              <a:t>Cachexia – “wasting”</a:t>
            </a:r>
          </a:p>
          <a:p>
            <a:pPr lvl="1"/>
            <a:r>
              <a:rPr lang="en-US" sz="3400" dirty="0">
                <a:solidFill>
                  <a:srgbClr val="FF0000"/>
                </a:solidFill>
              </a:rPr>
              <a:t>Neuroinflammation</a:t>
            </a:r>
          </a:p>
          <a:p>
            <a:pPr lvl="2"/>
            <a:r>
              <a:rPr lang="en-US" sz="3200" dirty="0">
                <a:solidFill>
                  <a:srgbClr val="FF0000"/>
                </a:solidFill>
              </a:rPr>
              <a:t>Neurological disease</a:t>
            </a:r>
          </a:p>
          <a:p>
            <a:r>
              <a:rPr lang="en-US" sz="3900" dirty="0">
                <a:solidFill>
                  <a:srgbClr val="FF0000"/>
                </a:solidFill>
              </a:rPr>
              <a:t>Expressed by immune cells</a:t>
            </a:r>
          </a:p>
          <a:p>
            <a:pPr lvl="1"/>
            <a:r>
              <a:rPr lang="en-US" sz="3700" dirty="0">
                <a:solidFill>
                  <a:srgbClr val="FF0000"/>
                </a:solidFill>
                <a:cs typeface="Calibri" panose="020F0502020204030204" pitchFamily="34" charset="0"/>
              </a:rPr>
              <a:t>Microglia – M1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FF3965B-9CA6-450D-AD2C-D93A90189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21" y="-9459"/>
            <a:ext cx="4995351" cy="682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0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D92FD-43EB-41F5-ABB4-7988196A4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8444" y="88705"/>
            <a:ext cx="10353762" cy="970450"/>
          </a:xfrm>
        </p:spPr>
        <p:txBody>
          <a:bodyPr/>
          <a:lstStyle/>
          <a:p>
            <a:r>
              <a:rPr lang="en-US" dirty="0"/>
              <a:t>Microglia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E844D-FE1A-4C91-A2EB-5DCF4ACDB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7213"/>
            <a:ext cx="10353762" cy="5125551"/>
          </a:xfrm>
        </p:spPr>
        <p:txBody>
          <a:bodyPr>
            <a:normAutofit fontScale="85000" lnSpcReduction="20000"/>
          </a:bodyPr>
          <a:lstStyle/>
          <a:p>
            <a:r>
              <a:rPr lang="en-US" sz="3900" dirty="0"/>
              <a:t>CNS glial cell</a:t>
            </a:r>
          </a:p>
          <a:p>
            <a:pPr lvl="1"/>
            <a:r>
              <a:rPr lang="en-US" sz="3800" dirty="0"/>
              <a:t>Support neurons</a:t>
            </a:r>
          </a:p>
          <a:p>
            <a:r>
              <a:rPr lang="en-US" sz="3900" dirty="0"/>
              <a:t>Macrophage – immune cell</a:t>
            </a:r>
          </a:p>
          <a:p>
            <a:pPr lvl="1"/>
            <a:r>
              <a:rPr lang="en-US" sz="3800" dirty="0"/>
              <a:t>Protect &amp; defend</a:t>
            </a:r>
          </a:p>
          <a:p>
            <a:r>
              <a:rPr lang="en-US" sz="3900" dirty="0"/>
              <a:t>Fixed Leukocyte </a:t>
            </a:r>
          </a:p>
          <a:p>
            <a:pPr lvl="1"/>
            <a:r>
              <a:rPr lang="en-US" sz="3800" dirty="0"/>
              <a:t>in tissue</a:t>
            </a:r>
          </a:p>
          <a:p>
            <a:endParaRPr lang="en-US" sz="3600" dirty="0"/>
          </a:p>
          <a:p>
            <a:r>
              <a:rPr lang="en-US" sz="3800" dirty="0"/>
              <a:t>M1: proinflammatory </a:t>
            </a:r>
            <a:r>
              <a:rPr lang="en-US" sz="3800" dirty="0">
                <a:solidFill>
                  <a:srgbClr val="FF0000"/>
                </a:solidFill>
              </a:rPr>
              <a:t>(TNF)</a:t>
            </a:r>
          </a:p>
          <a:p>
            <a:r>
              <a:rPr lang="en-US" sz="3800" dirty="0"/>
              <a:t>M2: anti-inflammatory 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80E7829-3D47-41F9-9DB7-19E8E300C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28" y="728041"/>
            <a:ext cx="10134600" cy="557478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6372A3A-0B96-4259-8C71-DF5C4628D382}"/>
              </a:ext>
            </a:extLst>
          </p:cNvPr>
          <p:cNvSpPr/>
          <p:nvPr/>
        </p:nvSpPr>
        <p:spPr>
          <a:xfrm>
            <a:off x="5334001" y="1059155"/>
            <a:ext cx="2667000" cy="547208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00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03A9-CB35-45A3-BA6A-F0D83945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924" y="134710"/>
            <a:ext cx="1900162" cy="970450"/>
          </a:xfrm>
        </p:spPr>
        <p:txBody>
          <a:bodyPr/>
          <a:lstStyle/>
          <a:p>
            <a:r>
              <a:rPr lang="en-US" sz="4400" dirty="0">
                <a:solidFill>
                  <a:srgbClr val="E7B457"/>
                </a:solidFill>
              </a:rPr>
              <a:t>PTSD</a:t>
            </a:r>
            <a:r>
              <a:rPr lang="en-US" dirty="0">
                <a:solidFill>
                  <a:srgbClr val="E7B457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5E4BA-CB73-471E-927A-36BAFBCC5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1924" y="1105160"/>
            <a:ext cx="5214257" cy="5699773"/>
          </a:xfrm>
        </p:spPr>
        <p:txBody>
          <a:bodyPr>
            <a:normAutofit/>
          </a:bodyPr>
          <a:lstStyle/>
          <a:p>
            <a:pPr marL="36900" indent="0">
              <a:buNone/>
              <a:tabLst>
                <a:tab pos="625475" algn="l"/>
              </a:tabLst>
            </a:pPr>
            <a:r>
              <a:rPr lang="en-US" sz="3600" dirty="0">
                <a:solidFill>
                  <a:srgbClr val="E7B457"/>
                </a:solidFill>
              </a:rPr>
              <a:t>Intrusion symptoms: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Memories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Dreams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Flashbacks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Reaction to Cues</a:t>
            </a:r>
          </a:p>
          <a:p>
            <a:pPr marL="36900" indent="0">
              <a:buNone/>
              <a:tabLst>
                <a:tab pos="625475" algn="l"/>
              </a:tabLst>
            </a:pPr>
            <a:r>
              <a:rPr lang="en-US" sz="3600" dirty="0">
                <a:solidFill>
                  <a:srgbClr val="E7B457"/>
                </a:solidFill>
              </a:rPr>
              <a:t>Reactions to event: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Concentration problems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Sleep problems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E236E4-0536-4D14-9B30-8769E4007F04}"/>
              </a:ext>
            </a:extLst>
          </p:cNvPr>
          <p:cNvSpPr txBox="1">
            <a:spLocks/>
          </p:cNvSpPr>
          <p:nvPr/>
        </p:nvSpPr>
        <p:spPr>
          <a:xfrm>
            <a:off x="0" y="4387204"/>
            <a:ext cx="5323114" cy="222042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625475" algn="l"/>
              </a:tabLst>
            </a:pPr>
            <a:endParaRPr lang="en-US" sz="3200" dirty="0">
              <a:solidFill>
                <a:srgbClr val="E7B457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7EFD13-B9D1-41DD-9312-01257CC5C8EE}"/>
              </a:ext>
            </a:extLst>
          </p:cNvPr>
          <p:cNvSpPr txBox="1">
            <a:spLocks/>
          </p:cNvSpPr>
          <p:nvPr/>
        </p:nvSpPr>
        <p:spPr>
          <a:xfrm>
            <a:off x="9361715" y="1158227"/>
            <a:ext cx="2830286" cy="569977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r">
              <a:buNone/>
            </a:pPr>
            <a:r>
              <a:rPr lang="en-US" sz="3600" dirty="0">
                <a:solidFill>
                  <a:srgbClr val="00B0F0"/>
                </a:solidFill>
              </a:rPr>
              <a:t>Involved in: </a:t>
            </a:r>
          </a:p>
          <a:p>
            <a:pPr marL="450000" lvl="1" indent="0" algn="r">
              <a:buNone/>
            </a:pPr>
            <a:r>
              <a:rPr lang="en-US" sz="3200" dirty="0">
                <a:solidFill>
                  <a:srgbClr val="00B0F0"/>
                </a:solidFill>
              </a:rPr>
              <a:t>Stress</a:t>
            </a:r>
          </a:p>
          <a:p>
            <a:pPr marL="450000" lvl="1" indent="0" algn="r">
              <a:buNone/>
            </a:pPr>
            <a:r>
              <a:rPr lang="en-US" sz="3200" dirty="0">
                <a:solidFill>
                  <a:srgbClr val="00B0F0"/>
                </a:solidFill>
              </a:rPr>
              <a:t>Feeding</a:t>
            </a:r>
          </a:p>
          <a:p>
            <a:pPr marL="450000" lvl="1" indent="0" algn="r">
              <a:buNone/>
            </a:pPr>
            <a:r>
              <a:rPr lang="en-US" sz="3200" dirty="0">
                <a:solidFill>
                  <a:srgbClr val="00B0F0"/>
                </a:solidFill>
              </a:rPr>
              <a:t>Learning &amp; Memory</a:t>
            </a:r>
          </a:p>
          <a:p>
            <a:pPr marL="450000" lvl="1" indent="0" algn="r">
              <a:buNone/>
            </a:pPr>
            <a:r>
              <a:rPr lang="en-US" sz="3200" dirty="0">
                <a:solidFill>
                  <a:srgbClr val="00B0F0"/>
                </a:solidFill>
              </a:rPr>
              <a:t>Sleep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64D374-11D1-49DB-8648-D9FFFF36FEFC}"/>
              </a:ext>
            </a:extLst>
          </p:cNvPr>
          <p:cNvSpPr txBox="1">
            <a:spLocks/>
          </p:cNvSpPr>
          <p:nvPr/>
        </p:nvSpPr>
        <p:spPr>
          <a:xfrm>
            <a:off x="10671375" y="134710"/>
            <a:ext cx="19001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 err="1">
                <a:solidFill>
                  <a:srgbClr val="00B0F0"/>
                </a:solidFill>
              </a:rPr>
              <a:t>Orx</a:t>
            </a:r>
            <a:r>
              <a:rPr lang="en-US" dirty="0">
                <a:solidFill>
                  <a:srgbClr val="E7B457"/>
                </a:solidFill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1B8A6C-0A2A-4977-A9F2-7A00EC6862B5}"/>
              </a:ext>
            </a:extLst>
          </p:cNvPr>
          <p:cNvSpPr txBox="1">
            <a:spLocks/>
          </p:cNvSpPr>
          <p:nvPr/>
        </p:nvSpPr>
        <p:spPr>
          <a:xfrm>
            <a:off x="5761928" y="134710"/>
            <a:ext cx="19001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</a:rPr>
              <a:t>TNF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C358F5-112A-4BAD-A2C6-7C4B7E95B027}"/>
              </a:ext>
            </a:extLst>
          </p:cNvPr>
          <p:cNvSpPr txBox="1">
            <a:spLocks/>
          </p:cNvSpPr>
          <p:nvPr/>
        </p:nvSpPr>
        <p:spPr>
          <a:xfrm>
            <a:off x="5385038" y="1158227"/>
            <a:ext cx="2830286" cy="569977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Responds to:</a:t>
            </a:r>
          </a:p>
          <a:p>
            <a:pPr marL="36900" indent="0" algn="ctr">
              <a:buNone/>
            </a:pPr>
            <a:r>
              <a:rPr lang="en-US" sz="3200" dirty="0">
                <a:solidFill>
                  <a:srgbClr val="FF0000"/>
                </a:solidFill>
              </a:rPr>
              <a:t>Trauma</a:t>
            </a:r>
          </a:p>
          <a:p>
            <a:pPr marL="3690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Roles:</a:t>
            </a:r>
          </a:p>
          <a:p>
            <a:pPr marL="36900" indent="0" algn="ctr">
              <a:buNone/>
            </a:pPr>
            <a:r>
              <a:rPr lang="en-US" sz="3200" dirty="0">
                <a:solidFill>
                  <a:srgbClr val="FF0000"/>
                </a:solidFill>
              </a:rPr>
              <a:t>Sleep</a:t>
            </a:r>
          </a:p>
          <a:p>
            <a:pPr marL="36900" indent="0" algn="ctr">
              <a:buNone/>
            </a:pPr>
            <a:r>
              <a:rPr lang="en-US" sz="3200" dirty="0">
                <a:solidFill>
                  <a:srgbClr val="FF0000"/>
                </a:solidFill>
              </a:rPr>
              <a:t>Food intake</a:t>
            </a:r>
          </a:p>
          <a:p>
            <a:pPr marL="36900" indent="0" algn="ctr">
              <a:buNone/>
            </a:pPr>
            <a:r>
              <a:rPr lang="en-US" sz="3200" dirty="0">
                <a:solidFill>
                  <a:srgbClr val="FF0000"/>
                </a:solidFill>
              </a:rPr>
              <a:t>Learning &amp; Memory</a:t>
            </a:r>
          </a:p>
          <a:p>
            <a:pPr marL="36900" indent="0" algn="ctr">
              <a:buNone/>
            </a:pPr>
            <a:r>
              <a:rPr lang="en-US" sz="3200" dirty="0">
                <a:solidFill>
                  <a:srgbClr val="FF0000"/>
                </a:solidFill>
              </a:rPr>
              <a:t>Neurological disease</a:t>
            </a:r>
          </a:p>
          <a:p>
            <a:pPr marL="36900" indent="0" algn="ctr">
              <a:buNone/>
            </a:pPr>
            <a:endParaRPr lang="en-US" sz="3600" u="sng" dirty="0">
              <a:solidFill>
                <a:srgbClr val="00B0F0"/>
              </a:solidFill>
            </a:endParaRPr>
          </a:p>
          <a:p>
            <a:pPr marL="36900" indent="0" algn="ctr">
              <a:buNone/>
            </a:pPr>
            <a:endParaRPr lang="en-US" sz="3600" u="sng" dirty="0">
              <a:solidFill>
                <a:srgbClr val="00B0F0"/>
              </a:solidFill>
            </a:endParaRPr>
          </a:p>
          <a:p>
            <a:pPr marL="36900" indent="0" algn="ctr">
              <a:buNone/>
            </a:pPr>
            <a:endParaRPr lang="en-US" sz="32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045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03A9-CB35-45A3-BA6A-F0D83945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924" y="134710"/>
            <a:ext cx="1900162" cy="970450"/>
          </a:xfrm>
        </p:spPr>
        <p:txBody>
          <a:bodyPr/>
          <a:lstStyle/>
          <a:p>
            <a:r>
              <a:rPr lang="en-US" sz="4400" dirty="0">
                <a:solidFill>
                  <a:srgbClr val="E7B457"/>
                </a:solidFill>
              </a:rPr>
              <a:t>PTSD</a:t>
            </a:r>
            <a:r>
              <a:rPr lang="en-US" dirty="0">
                <a:solidFill>
                  <a:srgbClr val="E7B457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5E4BA-CB73-471E-927A-36BAFBCC5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1924" y="1105160"/>
            <a:ext cx="5214257" cy="5699773"/>
          </a:xfrm>
        </p:spPr>
        <p:txBody>
          <a:bodyPr>
            <a:normAutofit/>
          </a:bodyPr>
          <a:lstStyle/>
          <a:p>
            <a:pPr marL="36900" indent="0">
              <a:buNone/>
              <a:tabLst>
                <a:tab pos="625475" algn="l"/>
              </a:tabLst>
            </a:pPr>
            <a:r>
              <a:rPr lang="en-US" sz="3600" dirty="0">
                <a:solidFill>
                  <a:srgbClr val="E7B457"/>
                </a:solidFill>
              </a:rPr>
              <a:t>Intrusion symptoms: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Memories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Dreams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Flashbacks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Reaction to Cues</a:t>
            </a:r>
          </a:p>
          <a:p>
            <a:pPr marL="36900" indent="0">
              <a:buNone/>
              <a:tabLst>
                <a:tab pos="625475" algn="l"/>
              </a:tabLst>
            </a:pPr>
            <a:r>
              <a:rPr lang="en-US" sz="3600" dirty="0">
                <a:solidFill>
                  <a:srgbClr val="E7B457"/>
                </a:solidFill>
              </a:rPr>
              <a:t>Reactions to event: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Concentration problems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Sleep problems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E236E4-0536-4D14-9B30-8769E4007F04}"/>
              </a:ext>
            </a:extLst>
          </p:cNvPr>
          <p:cNvSpPr txBox="1">
            <a:spLocks/>
          </p:cNvSpPr>
          <p:nvPr/>
        </p:nvSpPr>
        <p:spPr>
          <a:xfrm>
            <a:off x="0" y="4387204"/>
            <a:ext cx="5323114" cy="222042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625475" algn="l"/>
              </a:tabLst>
            </a:pPr>
            <a:endParaRPr lang="en-US" sz="3200" dirty="0">
              <a:solidFill>
                <a:srgbClr val="E7B457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7EFD13-B9D1-41DD-9312-01257CC5C8EE}"/>
              </a:ext>
            </a:extLst>
          </p:cNvPr>
          <p:cNvSpPr txBox="1">
            <a:spLocks/>
          </p:cNvSpPr>
          <p:nvPr/>
        </p:nvSpPr>
        <p:spPr>
          <a:xfrm>
            <a:off x="9361715" y="1158227"/>
            <a:ext cx="2830286" cy="569977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r">
              <a:buNone/>
            </a:pPr>
            <a:r>
              <a:rPr lang="en-US" sz="3600" dirty="0">
                <a:solidFill>
                  <a:srgbClr val="00B0F0"/>
                </a:solidFill>
              </a:rPr>
              <a:t>Involved in: </a:t>
            </a:r>
          </a:p>
          <a:p>
            <a:pPr marL="450000" lvl="1" indent="0" algn="r">
              <a:buNone/>
            </a:pPr>
            <a:r>
              <a:rPr lang="en-US" sz="3200" dirty="0">
                <a:solidFill>
                  <a:srgbClr val="00B0F0"/>
                </a:solidFill>
              </a:rPr>
              <a:t>Stress</a:t>
            </a:r>
          </a:p>
          <a:p>
            <a:pPr marL="450000" lvl="1" indent="0" algn="r">
              <a:buNone/>
            </a:pPr>
            <a:r>
              <a:rPr lang="en-US" sz="3200" dirty="0">
                <a:solidFill>
                  <a:srgbClr val="00B0F0"/>
                </a:solidFill>
              </a:rPr>
              <a:t>Feeding</a:t>
            </a:r>
          </a:p>
          <a:p>
            <a:pPr marL="450000" lvl="1" indent="0" algn="r">
              <a:buNone/>
            </a:pPr>
            <a:r>
              <a:rPr lang="en-US" sz="3200" dirty="0">
                <a:solidFill>
                  <a:srgbClr val="00B0F0"/>
                </a:solidFill>
              </a:rPr>
              <a:t>Learning &amp; Memory</a:t>
            </a:r>
          </a:p>
          <a:p>
            <a:pPr marL="450000" lvl="1" indent="0" algn="r">
              <a:buNone/>
            </a:pPr>
            <a:r>
              <a:rPr lang="en-US" sz="3200" dirty="0">
                <a:solidFill>
                  <a:srgbClr val="00B0F0"/>
                </a:solidFill>
              </a:rPr>
              <a:t>Sleep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64D374-11D1-49DB-8648-D9FFFF36FEFC}"/>
              </a:ext>
            </a:extLst>
          </p:cNvPr>
          <p:cNvSpPr txBox="1">
            <a:spLocks/>
          </p:cNvSpPr>
          <p:nvPr/>
        </p:nvSpPr>
        <p:spPr>
          <a:xfrm>
            <a:off x="10671375" y="134710"/>
            <a:ext cx="19001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 err="1">
                <a:solidFill>
                  <a:srgbClr val="00B0F0"/>
                </a:solidFill>
              </a:rPr>
              <a:t>Orx</a:t>
            </a:r>
            <a:r>
              <a:rPr lang="en-US" dirty="0">
                <a:solidFill>
                  <a:srgbClr val="E7B457"/>
                </a:solidFill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1B8A6C-0A2A-4977-A9F2-7A00EC6862B5}"/>
              </a:ext>
            </a:extLst>
          </p:cNvPr>
          <p:cNvSpPr txBox="1">
            <a:spLocks/>
          </p:cNvSpPr>
          <p:nvPr/>
        </p:nvSpPr>
        <p:spPr>
          <a:xfrm>
            <a:off x="5761928" y="134710"/>
            <a:ext cx="19001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</a:rPr>
              <a:t>TNF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C358F5-112A-4BAD-A2C6-7C4B7E95B027}"/>
              </a:ext>
            </a:extLst>
          </p:cNvPr>
          <p:cNvSpPr txBox="1">
            <a:spLocks/>
          </p:cNvSpPr>
          <p:nvPr/>
        </p:nvSpPr>
        <p:spPr>
          <a:xfrm>
            <a:off x="5385038" y="1158227"/>
            <a:ext cx="2830286" cy="569977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Responds to:</a:t>
            </a:r>
          </a:p>
          <a:p>
            <a:pPr marL="36900" indent="0" algn="ctr">
              <a:buNone/>
            </a:pPr>
            <a:r>
              <a:rPr lang="en-US" sz="3200" dirty="0">
                <a:solidFill>
                  <a:srgbClr val="FF0000"/>
                </a:solidFill>
              </a:rPr>
              <a:t>Trauma</a:t>
            </a:r>
          </a:p>
          <a:p>
            <a:pPr marL="3690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Roles:</a:t>
            </a:r>
          </a:p>
          <a:p>
            <a:pPr marL="36900" indent="0" algn="ctr">
              <a:buNone/>
            </a:pPr>
            <a:r>
              <a:rPr lang="en-US" sz="3200" dirty="0">
                <a:solidFill>
                  <a:srgbClr val="FF0000"/>
                </a:solidFill>
              </a:rPr>
              <a:t>Sleep</a:t>
            </a:r>
          </a:p>
          <a:p>
            <a:pPr marL="36900" indent="0" algn="ctr">
              <a:buNone/>
            </a:pPr>
            <a:r>
              <a:rPr lang="en-US" sz="3200" dirty="0">
                <a:solidFill>
                  <a:srgbClr val="FF0000"/>
                </a:solidFill>
              </a:rPr>
              <a:t>Food intake</a:t>
            </a:r>
          </a:p>
          <a:p>
            <a:pPr marL="36900" indent="0" algn="ctr">
              <a:buNone/>
            </a:pPr>
            <a:r>
              <a:rPr lang="en-US" sz="3200" dirty="0">
                <a:solidFill>
                  <a:srgbClr val="FF0000"/>
                </a:solidFill>
              </a:rPr>
              <a:t>Learning &amp; Memory</a:t>
            </a:r>
          </a:p>
          <a:p>
            <a:pPr marL="36900" indent="0" algn="ctr">
              <a:buNone/>
            </a:pPr>
            <a:r>
              <a:rPr lang="en-US" sz="3200" dirty="0">
                <a:solidFill>
                  <a:srgbClr val="FF0000"/>
                </a:solidFill>
              </a:rPr>
              <a:t>Neurological disease</a:t>
            </a:r>
          </a:p>
          <a:p>
            <a:pPr marL="36900" indent="0" algn="ctr">
              <a:buNone/>
            </a:pPr>
            <a:endParaRPr lang="en-US" sz="3600" u="sng" dirty="0">
              <a:solidFill>
                <a:srgbClr val="00B0F0"/>
              </a:solidFill>
            </a:endParaRPr>
          </a:p>
          <a:p>
            <a:pPr marL="36900" indent="0" algn="ctr">
              <a:buNone/>
            </a:pPr>
            <a:endParaRPr lang="en-US" sz="3600" u="sng" dirty="0">
              <a:solidFill>
                <a:srgbClr val="00B0F0"/>
              </a:solidFill>
            </a:endParaRPr>
          </a:p>
          <a:p>
            <a:pPr marL="36900" indent="0" algn="ctr">
              <a:buNone/>
            </a:pPr>
            <a:endParaRPr lang="en-US" sz="3200" u="sng" dirty="0">
              <a:solidFill>
                <a:srgbClr val="00B0F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4775AA-4121-473B-9E0B-09C52D830359}"/>
              </a:ext>
            </a:extLst>
          </p:cNvPr>
          <p:cNvSpPr/>
          <p:nvPr/>
        </p:nvSpPr>
        <p:spPr>
          <a:xfrm>
            <a:off x="141514" y="1775844"/>
            <a:ext cx="3657600" cy="27432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37355C-A08F-44F9-99AC-7872FEA0A77F}"/>
              </a:ext>
            </a:extLst>
          </p:cNvPr>
          <p:cNvSpPr/>
          <p:nvPr/>
        </p:nvSpPr>
        <p:spPr>
          <a:xfrm>
            <a:off x="5680282" y="4299856"/>
            <a:ext cx="2231571" cy="102325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82B078-3FC7-4F9B-B3FB-619706E55E04}"/>
              </a:ext>
            </a:extLst>
          </p:cNvPr>
          <p:cNvSpPr/>
          <p:nvPr/>
        </p:nvSpPr>
        <p:spPr>
          <a:xfrm>
            <a:off x="10078111" y="3276599"/>
            <a:ext cx="2231571" cy="102325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7E554F-6659-4F70-8CE8-ABB2F0E5BA26}"/>
              </a:ext>
            </a:extLst>
          </p:cNvPr>
          <p:cNvSpPr/>
          <p:nvPr/>
        </p:nvSpPr>
        <p:spPr>
          <a:xfrm>
            <a:off x="429986" y="5856515"/>
            <a:ext cx="2803071" cy="631110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0802E73-465F-4BF0-AED5-A852F68F9C7D}"/>
              </a:ext>
            </a:extLst>
          </p:cNvPr>
          <p:cNvSpPr/>
          <p:nvPr/>
        </p:nvSpPr>
        <p:spPr>
          <a:xfrm>
            <a:off x="6139541" y="3069904"/>
            <a:ext cx="1338944" cy="631110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B5ADA95-4C88-4B6B-B427-407C9D6927B6}"/>
              </a:ext>
            </a:extLst>
          </p:cNvPr>
          <p:cNvSpPr/>
          <p:nvPr/>
        </p:nvSpPr>
        <p:spPr>
          <a:xfrm>
            <a:off x="10911898" y="4352923"/>
            <a:ext cx="1338944" cy="631110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ADDF49-39B6-4CB8-A0D8-5AD4A3CBF329}"/>
              </a:ext>
            </a:extLst>
          </p:cNvPr>
          <p:cNvSpPr/>
          <p:nvPr/>
        </p:nvSpPr>
        <p:spPr>
          <a:xfrm>
            <a:off x="10671375" y="2558143"/>
            <a:ext cx="1520625" cy="66538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36B69C-C75D-42C9-BC2B-4920D357A949}"/>
              </a:ext>
            </a:extLst>
          </p:cNvPr>
          <p:cNvSpPr/>
          <p:nvPr/>
        </p:nvSpPr>
        <p:spPr>
          <a:xfrm>
            <a:off x="5680282" y="3607933"/>
            <a:ext cx="2231571" cy="779271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5DB1030-C7F8-4131-88B8-AB0F09A291BE}"/>
              </a:ext>
            </a:extLst>
          </p:cNvPr>
          <p:cNvSpPr/>
          <p:nvPr/>
        </p:nvSpPr>
        <p:spPr>
          <a:xfrm>
            <a:off x="5856512" y="1797083"/>
            <a:ext cx="1968863" cy="643587"/>
          </a:xfrm>
          <a:prstGeom prst="ellipse">
            <a:avLst/>
          </a:prstGeom>
          <a:noFill/>
          <a:ln w="57150">
            <a:solidFill>
              <a:srgbClr val="E677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B7B70BC-562D-4F7D-B292-B2197574F53D}"/>
              </a:ext>
            </a:extLst>
          </p:cNvPr>
          <p:cNvSpPr/>
          <p:nvPr/>
        </p:nvSpPr>
        <p:spPr>
          <a:xfrm>
            <a:off x="348343" y="337599"/>
            <a:ext cx="740228" cy="643587"/>
          </a:xfrm>
          <a:prstGeom prst="ellipse">
            <a:avLst/>
          </a:prstGeom>
          <a:noFill/>
          <a:ln w="57150">
            <a:solidFill>
              <a:srgbClr val="E677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15418B3-1B9F-4CC2-8172-161F43F9C4E0}"/>
              </a:ext>
            </a:extLst>
          </p:cNvPr>
          <p:cNvSpPr/>
          <p:nvPr/>
        </p:nvSpPr>
        <p:spPr>
          <a:xfrm>
            <a:off x="5680282" y="5330742"/>
            <a:ext cx="2386031" cy="1023257"/>
          </a:xfrm>
          <a:prstGeom prst="ellipse">
            <a:avLst/>
          </a:prstGeom>
          <a:noFill/>
          <a:ln w="57150">
            <a:solidFill>
              <a:srgbClr val="E677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6604F35-659B-49F3-854E-F7D852D7B268}"/>
              </a:ext>
            </a:extLst>
          </p:cNvPr>
          <p:cNvSpPr/>
          <p:nvPr/>
        </p:nvSpPr>
        <p:spPr>
          <a:xfrm>
            <a:off x="348343" y="5181862"/>
            <a:ext cx="4332514" cy="63111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B63878D-774B-4C55-A957-7B0CAE23B710}"/>
              </a:ext>
            </a:extLst>
          </p:cNvPr>
          <p:cNvSpPr/>
          <p:nvPr/>
        </p:nvSpPr>
        <p:spPr>
          <a:xfrm>
            <a:off x="11027229" y="1861489"/>
            <a:ext cx="1164772" cy="643587"/>
          </a:xfrm>
          <a:prstGeom prst="ellipse">
            <a:avLst/>
          </a:prstGeom>
          <a:noFill/>
          <a:ln w="57150">
            <a:solidFill>
              <a:srgbClr val="E677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334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9F13B-6180-4C55-9C83-69BB3D58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F2AE6-E3AE-4640-BEE8-A131A5C5A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Stress involves TNF and </a:t>
            </a:r>
            <a:r>
              <a:rPr lang="en-US" sz="3600" dirty="0" err="1"/>
              <a:t>Orx</a:t>
            </a:r>
            <a:r>
              <a:rPr lang="en-US" sz="3600" dirty="0"/>
              <a:t> to contribute to symptoms experienced in PTSD</a:t>
            </a:r>
          </a:p>
          <a:p>
            <a:endParaRPr lang="en-US" sz="3600" dirty="0"/>
          </a:p>
          <a:p>
            <a:r>
              <a:rPr lang="en-US" sz="3600" dirty="0"/>
              <a:t>If so, manipulation or intervention of interaction may lead to therapeutic treatments</a:t>
            </a:r>
          </a:p>
        </p:txBody>
      </p:sp>
    </p:spTree>
    <p:extLst>
      <p:ext uri="{BB962C8B-B14F-4D97-AF65-F5344CB8AC3E}">
        <p14:creationId xmlns:p14="http://schemas.microsoft.com/office/powerpoint/2010/main" val="3406283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0CF5-9914-4B53-82BC-78F163D1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970450"/>
          </a:xfrm>
        </p:spPr>
        <p:txBody>
          <a:bodyPr/>
          <a:lstStyle/>
          <a:p>
            <a:r>
              <a:rPr lang="en-US" dirty="0"/>
              <a:t>PTSD and TNF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1E74D56-BF16-4179-B919-CC2A745B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2" y="936065"/>
            <a:ext cx="6966857" cy="579266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A659CD-737B-4056-A9E4-7A68C40F6B5F}"/>
              </a:ext>
            </a:extLst>
          </p:cNvPr>
          <p:cNvSpPr txBox="1">
            <a:spLocks/>
          </p:cNvSpPr>
          <p:nvPr/>
        </p:nvSpPr>
        <p:spPr>
          <a:xfrm>
            <a:off x="206223" y="1678021"/>
            <a:ext cx="4311348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TNF treatment impairs memory</a:t>
            </a:r>
          </a:p>
          <a:p>
            <a:pPr lvl="1"/>
            <a:r>
              <a:rPr lang="en-US" sz="3200"/>
              <a:t>like stress</a:t>
            </a:r>
          </a:p>
          <a:p>
            <a:pPr lvl="1"/>
            <a:r>
              <a:rPr lang="en-US" sz="3200"/>
              <a:t>high dose </a:t>
            </a:r>
          </a:p>
          <a:p>
            <a:pPr lvl="1"/>
            <a:r>
              <a:rPr lang="en-US" sz="3200"/>
              <a:t>opposed by neutralizing antibody (Ab)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4305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0CF5-9914-4B53-82BC-78F163D1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970450"/>
          </a:xfrm>
        </p:spPr>
        <p:txBody>
          <a:bodyPr/>
          <a:lstStyle/>
          <a:p>
            <a:r>
              <a:rPr lang="en-US" dirty="0"/>
              <a:t>PTSD and TNF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21856-0536-4419-B66B-33246F0B7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23" y="1678021"/>
            <a:ext cx="4311348" cy="4058751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TNF treatment impairs memory</a:t>
            </a:r>
          </a:p>
          <a:p>
            <a:pPr lvl="1"/>
            <a:r>
              <a:rPr lang="en-US" sz="3200" dirty="0"/>
              <a:t>like stress</a:t>
            </a:r>
          </a:p>
          <a:p>
            <a:pPr lvl="1"/>
            <a:r>
              <a:rPr lang="en-US" sz="3200" dirty="0"/>
              <a:t>high dose </a:t>
            </a:r>
          </a:p>
          <a:p>
            <a:pPr lvl="1"/>
            <a:r>
              <a:rPr lang="en-US" sz="3200" dirty="0"/>
              <a:t>opposed by neutralizing antibody (Ab)  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DE69F82E-2E05-4631-96BD-CB49CD9FA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13" y="1471192"/>
            <a:ext cx="7430264" cy="463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727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503FB-9018-4CB7-8CE1-2B354455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PTSD and TNF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958D9-B814-4CC0-B733-A8912D7D6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78" y="2460171"/>
            <a:ext cx="4387549" cy="4058751"/>
          </a:xfrm>
        </p:spPr>
        <p:txBody>
          <a:bodyPr>
            <a:normAutofit/>
          </a:bodyPr>
          <a:lstStyle/>
          <a:p>
            <a:r>
              <a:rPr lang="en-US" sz="3600" dirty="0"/>
              <a:t>Stress increases TNF mRNA</a:t>
            </a:r>
          </a:p>
          <a:p>
            <a:pPr lvl="1"/>
            <a:r>
              <a:rPr lang="en-US" sz="3400" dirty="0"/>
              <a:t>fear retention</a:t>
            </a:r>
          </a:p>
          <a:p>
            <a:pPr lvl="1"/>
            <a:r>
              <a:rPr lang="en-US" sz="3400" dirty="0"/>
              <a:t>whole brain microglia</a:t>
            </a:r>
          </a:p>
          <a:p>
            <a:pPr lvl="1"/>
            <a:endParaRPr lang="en-US" sz="3400" dirty="0"/>
          </a:p>
        </p:txBody>
      </p:sp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855D2093-1DBD-47B7-A25C-7630B0599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59" y="1970314"/>
            <a:ext cx="6460932" cy="413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7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503FB-9018-4CB7-8CE1-2B354455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PTSD and TNF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958D9-B814-4CC0-B733-A8912D7D6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78" y="2460171"/>
            <a:ext cx="4387549" cy="4058751"/>
          </a:xfrm>
        </p:spPr>
        <p:txBody>
          <a:bodyPr>
            <a:normAutofit/>
          </a:bodyPr>
          <a:lstStyle/>
          <a:p>
            <a:r>
              <a:rPr lang="en-US" sz="3600" dirty="0"/>
              <a:t>Stress increases TNF mRNA</a:t>
            </a:r>
          </a:p>
          <a:p>
            <a:pPr lvl="1"/>
            <a:r>
              <a:rPr lang="en-US" sz="3400" dirty="0"/>
              <a:t>fear retention</a:t>
            </a:r>
          </a:p>
          <a:p>
            <a:pPr lvl="1"/>
            <a:r>
              <a:rPr lang="en-US" sz="3400" dirty="0"/>
              <a:t>hippocampus</a:t>
            </a:r>
          </a:p>
          <a:p>
            <a:pPr lvl="1"/>
            <a:endParaRPr lang="en-US" sz="3400" dirty="0"/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D54A803D-BA88-46BD-99A5-8D34ED75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93" y="2569029"/>
            <a:ext cx="7967005" cy="25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4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503FB-9018-4CB7-8CE1-2B354455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PTSD and TNF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958D9-B814-4CC0-B733-A8912D7D6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595" y="2449027"/>
            <a:ext cx="3756176" cy="4058751"/>
          </a:xfrm>
        </p:spPr>
        <p:txBody>
          <a:bodyPr>
            <a:normAutofit/>
          </a:bodyPr>
          <a:lstStyle/>
          <a:p>
            <a:r>
              <a:rPr lang="en-US" sz="3600" dirty="0"/>
              <a:t>Blocking M1 microglia reduces TNF</a:t>
            </a:r>
          </a:p>
          <a:p>
            <a:pPr lvl="1"/>
            <a:r>
              <a:rPr lang="en-US" sz="3400" dirty="0"/>
              <a:t>after stress</a:t>
            </a:r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EC7CD0FB-341E-4E3B-ACE4-35A54C644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47" y="2383711"/>
            <a:ext cx="7521592" cy="29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54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03A9-CB35-45A3-BA6A-F0D83945F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7B457"/>
                </a:solidFill>
              </a:rPr>
              <a:t>Posttraumatic Stress Disorder (PTSD)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5E4BA-CB73-471E-927A-36BAFBCC5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1732449"/>
            <a:ext cx="11071614" cy="5125551"/>
          </a:xfrm>
        </p:spPr>
        <p:txBody>
          <a:bodyPr>
            <a:normAutofit lnSpcReduction="10000"/>
          </a:bodyPr>
          <a:lstStyle/>
          <a:p>
            <a:pPr>
              <a:tabLst>
                <a:tab pos="625475" algn="l"/>
              </a:tabLst>
            </a:pPr>
            <a:r>
              <a:rPr lang="en-US" sz="3600" dirty="0">
                <a:solidFill>
                  <a:srgbClr val="E7B457"/>
                </a:solidFill>
              </a:rPr>
              <a:t>Negative thoughts/feelings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Dissociative amnesia (blocking out)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Negative beliefs – self, world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Negative emotional state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Lack of interest in activities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Detachment from others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Unable to experience positive emotions</a:t>
            </a:r>
          </a:p>
          <a:p>
            <a:pPr>
              <a:tabLst>
                <a:tab pos="625475" algn="l"/>
              </a:tabLst>
            </a:pPr>
            <a:r>
              <a:rPr lang="en-US" sz="3400" dirty="0">
                <a:solidFill>
                  <a:srgbClr val="E7B457"/>
                </a:solidFill>
              </a:rPr>
              <a:t>Avoidance: memories, thoughts, feelings</a:t>
            </a:r>
          </a:p>
          <a:p>
            <a:pPr lvl="1">
              <a:tabLst>
                <a:tab pos="625475" algn="l"/>
              </a:tabLst>
            </a:pPr>
            <a:endParaRPr lang="en-US" sz="3200" dirty="0">
              <a:solidFill>
                <a:srgbClr val="E7B457"/>
              </a:solidFill>
            </a:endParaRPr>
          </a:p>
          <a:p>
            <a:pPr lvl="1"/>
            <a:endParaRPr lang="en-US" dirty="0">
              <a:solidFill>
                <a:srgbClr val="DF532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C4B65-B722-4284-9004-D68756B602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6200" y1="36316" x2="24800" y2="43421"/>
                        <a14:backgroundMark x1="70000" y1="25789" x2="75000" y2="31316"/>
                        <a14:backgroundMark x1="75000" y1="31316" x2="75200" y2="35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3" t="12857" r="27339" b="10003"/>
          <a:stretch/>
        </p:blipFill>
        <p:spPr>
          <a:xfrm>
            <a:off x="8850085" y="2656114"/>
            <a:ext cx="3559629" cy="436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03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D411-416A-49BD-8937-432E2E924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we know…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AAFFF-B718-4E56-8646-99D7A0A6E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940494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PTSD &amp; </a:t>
            </a:r>
            <a:r>
              <a:rPr lang="en-US" sz="3600" dirty="0" err="1"/>
              <a:t>Orx</a:t>
            </a:r>
            <a:r>
              <a:rPr lang="en-US" sz="3600" dirty="0"/>
              <a:t>, and PTSD &amp; TNF are related</a:t>
            </a:r>
          </a:p>
          <a:p>
            <a:r>
              <a:rPr lang="en-US" sz="3600" dirty="0"/>
              <a:t>Stress </a:t>
            </a:r>
          </a:p>
          <a:p>
            <a:pPr lvl="1"/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sz="3400" dirty="0" err="1">
                <a:cs typeface="Calibri" panose="020F0502020204030204" pitchFamily="34" charset="0"/>
              </a:rPr>
              <a:t>Orx</a:t>
            </a:r>
            <a:r>
              <a:rPr lang="en-US" sz="3400" baseline="-25000" dirty="0" err="1">
                <a:cs typeface="Calibri" panose="020F0502020204030204" pitchFamily="34" charset="0"/>
              </a:rPr>
              <a:t>A</a:t>
            </a:r>
            <a:r>
              <a:rPr lang="en-US" sz="3400" dirty="0">
                <a:cs typeface="Calibri" panose="020F0502020204030204" pitchFamily="34" charset="0"/>
              </a:rPr>
              <a:t>,</a:t>
            </a:r>
            <a:r>
              <a:rPr lang="en-US" sz="3400" dirty="0"/>
              <a:t> 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US" sz="3400" dirty="0"/>
              <a:t>orexin receptors, </a:t>
            </a:r>
          </a:p>
          <a:p>
            <a:pPr lvl="1"/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US" sz="3400" dirty="0"/>
              <a:t>TNF</a:t>
            </a:r>
          </a:p>
          <a:p>
            <a:r>
              <a:rPr lang="en-US" sz="3600" dirty="0"/>
              <a:t>Stress &amp; TNF have similar behavioral effects</a:t>
            </a:r>
          </a:p>
          <a:p>
            <a:pPr lvl="1"/>
            <a:r>
              <a:rPr lang="en-US" sz="3400" dirty="0"/>
              <a:t>Impair memory – platform crossings</a:t>
            </a:r>
          </a:p>
          <a:p>
            <a:pPr lvl="1"/>
            <a:r>
              <a:rPr lang="en-US" sz="3400" dirty="0"/>
              <a:t>Opposed by treating molecular effect</a:t>
            </a:r>
            <a:endParaRPr lang="en-US" sz="3200" dirty="0"/>
          </a:p>
          <a:p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73CA54-9829-4B51-AB87-5EC333E72EB0}"/>
              </a:ext>
            </a:extLst>
          </p:cNvPr>
          <p:cNvSpPr txBox="1"/>
          <p:nvPr/>
        </p:nvSpPr>
        <p:spPr>
          <a:xfrm>
            <a:off x="14967" y="3055422"/>
            <a:ext cx="12177033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2">
                    <a:lumMod val="90000"/>
                  </a:schemeClr>
                </a:solidFill>
                <a:cs typeface="Times New Roman" panose="02020603050405020304" pitchFamily="18" charset="0"/>
              </a:rPr>
              <a:t>What about TNF &amp; </a:t>
            </a:r>
            <a:r>
              <a:rPr lang="en-US" sz="5400" dirty="0" err="1">
                <a:solidFill>
                  <a:schemeClr val="tx2">
                    <a:lumMod val="90000"/>
                  </a:schemeClr>
                </a:solidFill>
                <a:cs typeface="Times New Roman" panose="02020603050405020304" pitchFamily="18" charset="0"/>
              </a:rPr>
              <a:t>Orx</a:t>
            </a:r>
            <a:r>
              <a:rPr lang="en-US" sz="5400" dirty="0">
                <a:solidFill>
                  <a:schemeClr val="tx2">
                    <a:lumMod val="90000"/>
                  </a:schemeClr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866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D411-416A-49BD-8937-432E2E924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TNF &amp; </a:t>
            </a:r>
            <a:r>
              <a:rPr lang="en-US" dirty="0" err="1"/>
              <a:t>Orx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AAFFF-B718-4E56-8646-99D7A0A6E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9980" y="2511218"/>
            <a:ext cx="5652020" cy="4058751"/>
          </a:xfrm>
        </p:spPr>
        <p:txBody>
          <a:bodyPr>
            <a:normAutofit/>
          </a:bodyPr>
          <a:lstStyle/>
          <a:p>
            <a:r>
              <a:rPr lang="en-US" sz="3600" dirty="0"/>
              <a:t>TNF decreases </a:t>
            </a:r>
            <a:r>
              <a:rPr lang="en-US" sz="3600" dirty="0" err="1"/>
              <a:t>prepro-Orx</a:t>
            </a:r>
            <a:r>
              <a:rPr lang="en-US" sz="3600" dirty="0"/>
              <a:t> </a:t>
            </a:r>
            <a:r>
              <a:rPr lang="en-US" sz="3600" b="1" dirty="0"/>
              <a:t>mRNA</a:t>
            </a:r>
          </a:p>
          <a:p>
            <a:pPr lvl="1"/>
            <a:r>
              <a:rPr lang="en-US" sz="3400" dirty="0"/>
              <a:t>Hypothalamus</a:t>
            </a:r>
          </a:p>
          <a:p>
            <a:pPr lvl="1"/>
            <a:r>
              <a:rPr lang="en-US" sz="3400" dirty="0"/>
              <a:t>like stress</a:t>
            </a:r>
          </a:p>
          <a:p>
            <a:pPr lvl="1"/>
            <a:r>
              <a:rPr lang="en-US" sz="3400" dirty="0"/>
              <a:t>opposed by Ab</a:t>
            </a:r>
          </a:p>
          <a:p>
            <a:pPr lvl="1"/>
            <a:endParaRPr lang="en-US" sz="3400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DABA2E-4E77-4362-BB1F-2C1D4A450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6" y="1803649"/>
            <a:ext cx="5652020" cy="41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73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D411-416A-49BD-8937-432E2E924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TNF &amp; </a:t>
            </a:r>
            <a:r>
              <a:rPr lang="en-US" dirty="0" err="1"/>
              <a:t>Orx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AAFFF-B718-4E56-8646-99D7A0A6E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9980" y="2511218"/>
            <a:ext cx="5652020" cy="4058751"/>
          </a:xfrm>
        </p:spPr>
        <p:txBody>
          <a:bodyPr>
            <a:normAutofit/>
          </a:bodyPr>
          <a:lstStyle/>
          <a:p>
            <a:r>
              <a:rPr lang="en-US" sz="3600" dirty="0"/>
              <a:t>TNF decreases </a:t>
            </a:r>
            <a:r>
              <a:rPr lang="en-US" sz="3600" dirty="0" err="1"/>
              <a:t>prepro-Orx</a:t>
            </a:r>
            <a:r>
              <a:rPr lang="en-US" sz="3600" dirty="0"/>
              <a:t> </a:t>
            </a:r>
            <a:r>
              <a:rPr lang="en-US" sz="3600" b="1" dirty="0"/>
              <a:t>protein</a:t>
            </a:r>
          </a:p>
          <a:p>
            <a:pPr lvl="1"/>
            <a:r>
              <a:rPr lang="en-US" sz="3400" dirty="0"/>
              <a:t>Hypothalamus</a:t>
            </a:r>
          </a:p>
          <a:p>
            <a:pPr lvl="1"/>
            <a:r>
              <a:rPr lang="en-US" sz="3400" dirty="0"/>
              <a:t>like stress</a:t>
            </a:r>
          </a:p>
          <a:p>
            <a:pPr lvl="1"/>
            <a:r>
              <a:rPr lang="en-US" sz="3400" dirty="0"/>
              <a:t>opposed by Ab</a:t>
            </a:r>
          </a:p>
          <a:p>
            <a:pPr lvl="1"/>
            <a:endParaRPr lang="en-US" sz="3400" dirty="0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3DE417-5254-4185-89BA-5CDA8A11F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2" y="1772623"/>
            <a:ext cx="5704818" cy="412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817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D411-416A-49BD-8937-432E2E924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TNF &amp; </a:t>
            </a:r>
            <a:r>
              <a:rPr lang="en-US" dirty="0" err="1"/>
              <a:t>Orx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AAFFF-B718-4E56-8646-99D7A0A6E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557" y="2511218"/>
            <a:ext cx="5652020" cy="4058751"/>
          </a:xfrm>
        </p:spPr>
        <p:txBody>
          <a:bodyPr>
            <a:normAutofit/>
          </a:bodyPr>
          <a:lstStyle/>
          <a:p>
            <a:r>
              <a:rPr lang="en-US" sz="3600" dirty="0"/>
              <a:t>TNF decreases </a:t>
            </a:r>
            <a:r>
              <a:rPr lang="en-US" sz="3600" b="1" dirty="0" err="1"/>
              <a:t>Orx</a:t>
            </a:r>
            <a:r>
              <a:rPr lang="en-US" sz="3600" b="1" baseline="-25000" dirty="0" err="1"/>
              <a:t>A</a:t>
            </a:r>
            <a:r>
              <a:rPr lang="en-US" sz="3600" dirty="0"/>
              <a:t> </a:t>
            </a:r>
            <a:endParaRPr lang="en-US" sz="3600" b="1" dirty="0"/>
          </a:p>
          <a:p>
            <a:pPr lvl="1"/>
            <a:r>
              <a:rPr lang="en-US" sz="3400" dirty="0"/>
              <a:t>Hypothalamus</a:t>
            </a:r>
          </a:p>
          <a:p>
            <a:pPr lvl="1"/>
            <a:r>
              <a:rPr lang="en-US" sz="3400" dirty="0"/>
              <a:t>like stress</a:t>
            </a:r>
          </a:p>
          <a:p>
            <a:pPr lvl="1"/>
            <a:r>
              <a:rPr lang="en-US" sz="3400" dirty="0"/>
              <a:t>opposed by Ab</a:t>
            </a:r>
          </a:p>
          <a:p>
            <a:pPr lvl="1"/>
            <a:endParaRPr lang="en-US" sz="3400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4FDC0AF-451D-4ADA-8C0C-67CC5211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37" y="1841889"/>
            <a:ext cx="5797357" cy="41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637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D411-416A-49BD-8937-432E2E924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TNF &amp; </a:t>
            </a:r>
            <a:r>
              <a:rPr lang="en-US" dirty="0" err="1"/>
              <a:t>Orx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AAFFF-B718-4E56-8646-99D7A0A6E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557" y="2511218"/>
            <a:ext cx="5652020" cy="4058751"/>
          </a:xfrm>
        </p:spPr>
        <p:txBody>
          <a:bodyPr>
            <a:normAutofit/>
          </a:bodyPr>
          <a:lstStyle/>
          <a:p>
            <a:r>
              <a:rPr lang="en-US" sz="3600" dirty="0"/>
              <a:t>TNF decreases </a:t>
            </a:r>
            <a:r>
              <a:rPr lang="en-US" sz="3600" b="1" dirty="0" err="1"/>
              <a:t>Orx</a:t>
            </a:r>
            <a:r>
              <a:rPr lang="en-US" sz="3600" b="1" baseline="-25000" dirty="0" err="1"/>
              <a:t>B</a:t>
            </a:r>
            <a:r>
              <a:rPr lang="en-US" sz="3600" dirty="0"/>
              <a:t> </a:t>
            </a:r>
            <a:endParaRPr lang="en-US" sz="3600" b="1" dirty="0"/>
          </a:p>
          <a:p>
            <a:pPr lvl="1"/>
            <a:r>
              <a:rPr lang="en-US" sz="3400" dirty="0"/>
              <a:t>Hypothalamus</a:t>
            </a:r>
          </a:p>
          <a:p>
            <a:pPr lvl="1"/>
            <a:r>
              <a:rPr lang="en-US" sz="3400" dirty="0"/>
              <a:t>opposed by Ab</a:t>
            </a:r>
          </a:p>
          <a:p>
            <a:pPr lvl="1"/>
            <a:endParaRPr lang="en-US" sz="3400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C49FB9-4EA7-4181-98CC-684C2CC34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54" y="1820119"/>
            <a:ext cx="5739394" cy="41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686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0CF5-9914-4B53-82BC-78F163D1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970450"/>
          </a:xfrm>
        </p:spPr>
        <p:txBody>
          <a:bodyPr/>
          <a:lstStyle/>
          <a:p>
            <a:r>
              <a:rPr lang="en-US" dirty="0"/>
              <a:t>TNF &amp; </a:t>
            </a:r>
            <a:r>
              <a:rPr lang="en-US" dirty="0" err="1"/>
              <a:t>Orx</a:t>
            </a:r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FAB24AB-3435-43A3-A8A1-247C5229D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31" y="1153886"/>
            <a:ext cx="6567815" cy="514963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B61243-B958-450E-B70F-2E43DD8D4F31}"/>
              </a:ext>
            </a:extLst>
          </p:cNvPr>
          <p:cNvSpPr txBox="1">
            <a:spLocks/>
          </p:cNvSpPr>
          <p:nvPr/>
        </p:nvSpPr>
        <p:spPr>
          <a:xfrm>
            <a:off x="7226801" y="1732450"/>
            <a:ext cx="5074056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Blocking Orx</a:t>
            </a:r>
            <a:r>
              <a:rPr lang="en-US" sz="3600" baseline="-25000" dirty="0"/>
              <a:t>1</a:t>
            </a:r>
            <a:r>
              <a:rPr lang="en-US" sz="3600" dirty="0"/>
              <a:t> + TNF impairs memory</a:t>
            </a:r>
            <a:endParaRPr lang="en-US" sz="3200" dirty="0"/>
          </a:p>
          <a:p>
            <a:pPr lvl="1"/>
            <a:r>
              <a:rPr lang="en-US" sz="3200" dirty="0"/>
              <a:t>low dose TNF</a:t>
            </a:r>
          </a:p>
        </p:txBody>
      </p:sp>
    </p:spTree>
    <p:extLst>
      <p:ext uri="{BB962C8B-B14F-4D97-AF65-F5344CB8AC3E}">
        <p14:creationId xmlns:p14="http://schemas.microsoft.com/office/powerpoint/2010/main" val="33709200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0CF5-9914-4B53-82BC-78F163D1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970450"/>
          </a:xfrm>
        </p:spPr>
        <p:txBody>
          <a:bodyPr/>
          <a:lstStyle/>
          <a:p>
            <a:r>
              <a:rPr lang="en-US" dirty="0"/>
              <a:t>TNF &amp; </a:t>
            </a:r>
            <a:r>
              <a:rPr lang="en-US" dirty="0" err="1"/>
              <a:t>Orx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21856-0536-4419-B66B-33246F0B7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6801" y="1732450"/>
            <a:ext cx="5074056" cy="4058751"/>
          </a:xfrm>
        </p:spPr>
        <p:txBody>
          <a:bodyPr>
            <a:normAutofit/>
          </a:bodyPr>
          <a:lstStyle/>
          <a:p>
            <a:r>
              <a:rPr lang="en-US" sz="3600" dirty="0"/>
              <a:t>Blocking Orx</a:t>
            </a:r>
            <a:r>
              <a:rPr lang="en-US" sz="3600" baseline="-25000" dirty="0"/>
              <a:t>1</a:t>
            </a:r>
            <a:r>
              <a:rPr lang="en-US" sz="3600" dirty="0"/>
              <a:t> + TNF impairs memory</a:t>
            </a:r>
          </a:p>
          <a:p>
            <a:pPr lvl="1"/>
            <a:r>
              <a:rPr lang="en-US" sz="3200" dirty="0"/>
              <a:t>more intense than TNF</a:t>
            </a:r>
          </a:p>
          <a:p>
            <a:pPr lvl="1"/>
            <a:r>
              <a:rPr lang="en-US" sz="3200" dirty="0"/>
              <a:t>low dose TNF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B2BCDD9-736D-43D2-A51B-E6C3A0D42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" y="1311002"/>
            <a:ext cx="6705246" cy="462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869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D411-416A-49BD-8937-432E2E924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97045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AAFFF-B718-4E56-8646-99D7A0A6E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230086"/>
            <a:ext cx="10353762" cy="544285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PTSD &amp; </a:t>
            </a:r>
            <a:r>
              <a:rPr lang="en-US" sz="3600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Orx</a:t>
            </a:r>
            <a:r>
              <a:rPr lang="en-US" sz="36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, and PTSD &amp; TNF, are related</a:t>
            </a:r>
          </a:p>
          <a:p>
            <a:r>
              <a:rPr lang="en-US" sz="36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Stress: </a:t>
            </a:r>
            <a:r>
              <a:rPr lang="en-US" sz="3400" dirty="0">
                <a:solidFill>
                  <a:schemeClr val="bg2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↓</a:t>
            </a:r>
            <a:r>
              <a:rPr lang="en-US" sz="3400" dirty="0" err="1">
                <a:solidFill>
                  <a:schemeClr val="bg2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Orx</a:t>
            </a:r>
            <a:r>
              <a:rPr lang="en-US" sz="3400" baseline="-25000" dirty="0" err="1">
                <a:solidFill>
                  <a:schemeClr val="bg2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A</a:t>
            </a:r>
            <a:r>
              <a:rPr lang="en-US" sz="3400" dirty="0">
                <a:solidFill>
                  <a:schemeClr val="bg2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,</a:t>
            </a:r>
            <a:r>
              <a:rPr lang="en-US" sz="34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400" dirty="0">
                <a:solidFill>
                  <a:schemeClr val="bg2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↑</a:t>
            </a:r>
            <a:r>
              <a:rPr lang="en-US" sz="3400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Orx</a:t>
            </a:r>
            <a:r>
              <a:rPr lang="en-US" sz="34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-Rs, </a:t>
            </a:r>
            <a:r>
              <a:rPr lang="en-US" sz="3400" dirty="0">
                <a:solidFill>
                  <a:schemeClr val="bg2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↑</a:t>
            </a:r>
            <a:r>
              <a:rPr lang="en-US" sz="34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TNF</a:t>
            </a:r>
          </a:p>
          <a:p>
            <a:r>
              <a:rPr lang="en-US" sz="36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Stress &amp; TNF have similar behavioral effects</a:t>
            </a:r>
          </a:p>
          <a:p>
            <a:endParaRPr lang="en-US" sz="3600" dirty="0"/>
          </a:p>
          <a:p>
            <a:r>
              <a:rPr lang="en-US" sz="3600" dirty="0"/>
              <a:t>TNF has effects similar to stress on orexin</a:t>
            </a:r>
          </a:p>
          <a:p>
            <a:pPr lvl="1"/>
            <a:r>
              <a:rPr lang="en-US" sz="3400" dirty="0">
                <a:cs typeface="Calibri" panose="020F0502020204030204" pitchFamily="34" charset="0"/>
              </a:rPr>
              <a:t>↓</a:t>
            </a:r>
            <a:r>
              <a:rPr lang="en-US" sz="3400" dirty="0" err="1">
                <a:cs typeface="Calibri" panose="020F0502020204030204" pitchFamily="34" charset="0"/>
              </a:rPr>
              <a:t>prepro-Orx</a:t>
            </a:r>
            <a:r>
              <a:rPr lang="en-US" sz="3400" dirty="0">
                <a:cs typeface="Calibri" panose="020F0502020204030204" pitchFamily="34" charset="0"/>
              </a:rPr>
              <a:t>, </a:t>
            </a:r>
            <a:r>
              <a:rPr lang="en-US" sz="3400" dirty="0" err="1">
                <a:cs typeface="Calibri" panose="020F0502020204030204" pitchFamily="34" charset="0"/>
              </a:rPr>
              <a:t>Orx</a:t>
            </a:r>
            <a:r>
              <a:rPr lang="en-US" sz="3400" baseline="-25000" dirty="0" err="1">
                <a:cs typeface="Calibri" panose="020F0502020204030204" pitchFamily="34" charset="0"/>
              </a:rPr>
              <a:t>A</a:t>
            </a:r>
            <a:r>
              <a:rPr lang="en-US" sz="3400" dirty="0">
                <a:cs typeface="Calibri" panose="020F0502020204030204" pitchFamily="34" charset="0"/>
              </a:rPr>
              <a:t> (and </a:t>
            </a:r>
            <a:r>
              <a:rPr lang="en-US" sz="3400" dirty="0" err="1">
                <a:cs typeface="Calibri" panose="020F0502020204030204" pitchFamily="34" charset="0"/>
              </a:rPr>
              <a:t>Orx</a:t>
            </a:r>
            <a:r>
              <a:rPr lang="en-US" sz="3400" baseline="-25000" dirty="0" err="1">
                <a:cs typeface="Calibri" panose="020F0502020204030204" pitchFamily="34" charset="0"/>
              </a:rPr>
              <a:t>B</a:t>
            </a:r>
            <a:r>
              <a:rPr lang="en-US" sz="3400" dirty="0">
                <a:cs typeface="Calibri" panose="020F0502020204030204" pitchFamily="34" charset="0"/>
              </a:rPr>
              <a:t>)</a:t>
            </a:r>
          </a:p>
          <a:p>
            <a:r>
              <a:rPr lang="en-US" sz="3600" dirty="0">
                <a:cs typeface="Calibri" panose="020F0502020204030204" pitchFamily="34" charset="0"/>
              </a:rPr>
              <a:t>TNF &amp; </a:t>
            </a:r>
            <a:r>
              <a:rPr lang="en-US" sz="3600" dirty="0" err="1">
                <a:cs typeface="Calibri" panose="020F0502020204030204" pitchFamily="34" charset="0"/>
              </a:rPr>
              <a:t>Orx</a:t>
            </a:r>
            <a:r>
              <a:rPr lang="en-US" sz="3600" dirty="0">
                <a:cs typeface="Calibri" panose="020F0502020204030204" pitchFamily="34" charset="0"/>
              </a:rPr>
              <a:t> system contribute to PTSD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441001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B8A9-69FE-4AB4-A3E9-EE41235B3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1772"/>
            <a:ext cx="10353762" cy="97045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01A2-4472-47FB-81A0-D2713AA2C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36501"/>
            <a:ext cx="10353762" cy="4809865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Changes in TNF expression as well as in the </a:t>
            </a:r>
            <a:r>
              <a:rPr lang="en-US" sz="3600" dirty="0" err="1"/>
              <a:t>Orx</a:t>
            </a:r>
            <a:r>
              <a:rPr lang="en-US" sz="3600" dirty="0"/>
              <a:t> system occur as a result of intense stress/trauma</a:t>
            </a:r>
          </a:p>
          <a:p>
            <a:r>
              <a:rPr lang="en-US" sz="3600" dirty="0"/>
              <a:t>Effects of stress are mirrored by TNF treatment</a:t>
            </a:r>
          </a:p>
          <a:p>
            <a:r>
              <a:rPr lang="en-US" sz="3600" dirty="0"/>
              <a:t>TNF &amp; </a:t>
            </a:r>
            <a:r>
              <a:rPr lang="en-US" sz="3600" dirty="0" err="1"/>
              <a:t>Orx</a:t>
            </a:r>
            <a:r>
              <a:rPr lang="en-US" sz="3600" dirty="0"/>
              <a:t> function are altered in PTSD to create common symptoms; opposing those actions could be therapeutic</a:t>
            </a:r>
          </a:p>
          <a:p>
            <a:pPr lvl="1"/>
            <a:r>
              <a:rPr lang="en-US" sz="3400" dirty="0"/>
              <a:t>TNF: </a:t>
            </a:r>
            <a:r>
              <a:rPr lang="en-US" sz="3400" dirty="0">
                <a:cs typeface="Calibri" panose="020F0502020204030204" pitchFamily="34" charset="0"/>
              </a:rPr>
              <a:t>↓</a:t>
            </a:r>
            <a:r>
              <a:rPr lang="en-US" sz="3400" dirty="0" err="1">
                <a:cs typeface="Calibri" panose="020F0502020204030204" pitchFamily="34" charset="0"/>
              </a:rPr>
              <a:t>Orx</a:t>
            </a:r>
            <a:r>
              <a:rPr lang="en-US" sz="3400" dirty="0">
                <a:cs typeface="Calibri" panose="020F0502020204030204" pitchFamily="34" charset="0"/>
              </a:rPr>
              <a:t> ligands</a:t>
            </a:r>
          </a:p>
          <a:p>
            <a:pPr lvl="2"/>
            <a:r>
              <a:rPr lang="en-US" sz="3200" dirty="0">
                <a:cs typeface="Calibri" panose="020F0502020204030204" pitchFamily="34" charset="0"/>
              </a:rPr>
              <a:t>Ubiquitination?</a:t>
            </a:r>
            <a:endParaRPr lang="en-US" sz="32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5003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CB1E-89E5-44B9-8A0F-9B4E758D1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48" y="189691"/>
            <a:ext cx="2914022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Possible </a:t>
            </a:r>
            <a:br>
              <a:rPr lang="en-US" dirty="0"/>
            </a:br>
            <a:r>
              <a:rPr lang="en-US" dirty="0"/>
              <a:t>Mechanism?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9C884-705D-4B3B-ABCC-B3BB0986C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43" y="1377861"/>
            <a:ext cx="3348131" cy="5469261"/>
          </a:xfrm>
        </p:spPr>
        <p:txBody>
          <a:bodyPr>
            <a:normAutofit/>
          </a:bodyPr>
          <a:lstStyle/>
          <a:p>
            <a:r>
              <a:rPr lang="en-US" sz="3600" dirty="0"/>
              <a:t>TNF &amp; </a:t>
            </a:r>
            <a:r>
              <a:rPr lang="en-US" sz="3600" dirty="0" err="1"/>
              <a:t>Orx</a:t>
            </a:r>
            <a:endParaRPr lang="en-US" sz="3600" dirty="0"/>
          </a:p>
          <a:p>
            <a:r>
              <a:rPr lang="en-US" sz="3600" dirty="0"/>
              <a:t>TNF-induced ubiquitination</a:t>
            </a:r>
          </a:p>
          <a:p>
            <a:pPr lvl="1"/>
            <a:r>
              <a:rPr lang="en-US" sz="3400" dirty="0"/>
              <a:t>TNFR1</a:t>
            </a:r>
          </a:p>
          <a:p>
            <a:pPr lvl="1"/>
            <a:r>
              <a:rPr lang="en-US" sz="3400" dirty="0"/>
              <a:t>Death domain</a:t>
            </a:r>
          </a:p>
          <a:p>
            <a:pPr lvl="1"/>
            <a:r>
              <a:rPr lang="en-US" sz="3400" dirty="0"/>
              <a:t>Degradation of proteins</a:t>
            </a:r>
          </a:p>
          <a:p>
            <a:endParaRPr lang="en-US" sz="36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8DFBDE2-B098-4287-8F23-19F3D976C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28" y="534067"/>
            <a:ext cx="8545286" cy="597164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3FB1A5E-736A-4659-B3E2-7DA9B78873B4}"/>
              </a:ext>
            </a:extLst>
          </p:cNvPr>
          <p:cNvSpPr/>
          <p:nvPr/>
        </p:nvSpPr>
        <p:spPr>
          <a:xfrm rot="2330121">
            <a:off x="5519660" y="2206790"/>
            <a:ext cx="457200" cy="68881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A5B50271-3A5A-414C-B044-1EE4A4BE2A7B}"/>
              </a:ext>
            </a:extLst>
          </p:cNvPr>
          <p:cNvSpPr/>
          <p:nvPr/>
        </p:nvSpPr>
        <p:spPr>
          <a:xfrm rot="4638294">
            <a:off x="3925287" y="1877705"/>
            <a:ext cx="674914" cy="1919820"/>
          </a:xfrm>
          <a:prstGeom prst="up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27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03A9-CB35-45A3-BA6A-F0D83945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15686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E7B457"/>
                </a:solidFill>
              </a:rPr>
              <a:t>Posttraumatic Stress Disorder (PTSD)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5E4BA-CB73-471E-927A-36BAFBCC5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1732449"/>
            <a:ext cx="11071614" cy="4705673"/>
          </a:xfrm>
        </p:spPr>
        <p:txBody>
          <a:bodyPr>
            <a:normAutofit/>
          </a:bodyPr>
          <a:lstStyle/>
          <a:p>
            <a:pPr>
              <a:tabLst>
                <a:tab pos="625475" algn="l"/>
              </a:tabLst>
            </a:pPr>
            <a:r>
              <a:rPr lang="en-US" sz="3600" dirty="0">
                <a:solidFill>
                  <a:srgbClr val="E7B457"/>
                </a:solidFill>
              </a:rPr>
              <a:t>Reactions to event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Irritability / angry outbursts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Recklessness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Heightened awareness of danger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Easily startled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Concentration problems</a:t>
            </a:r>
          </a:p>
          <a:p>
            <a:pPr lvl="1"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Sleep problems – falling/staying/restless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73CA91-61D0-41D4-8FB1-B9DFC2012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1286136"/>
            <a:ext cx="4420205" cy="442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394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93DB52-F89E-49F1-8D9F-E83D669D9C01}"/>
              </a:ext>
            </a:extLst>
          </p:cNvPr>
          <p:cNvSpPr/>
          <p:nvPr/>
        </p:nvSpPr>
        <p:spPr>
          <a:xfrm>
            <a:off x="-10886" y="-76200"/>
            <a:ext cx="12202886" cy="6934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40DC9-0954-4A59-84E7-F04D9EC13C2A}"/>
              </a:ext>
            </a:extLst>
          </p:cNvPr>
          <p:cNvSpPr txBox="1"/>
          <p:nvPr/>
        </p:nvSpPr>
        <p:spPr>
          <a:xfrm>
            <a:off x="5377549" y="-21774"/>
            <a:ext cx="39624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End of slide show, click to exit</a:t>
            </a:r>
            <a:r>
              <a:rPr lang="en-US" sz="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8191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1A48-435D-4EF8-9477-E58BB73D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Object Recognition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79367650-A900-446F-B07F-CEB5AD900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43" y="2058137"/>
            <a:ext cx="5568733" cy="3535259"/>
          </a:xfr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765B35-741F-4087-8F9D-106EC10D9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76" y="1918403"/>
            <a:ext cx="5217453" cy="381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579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A5779-24A4-4997-B592-50764FBB0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027" y="1217190"/>
            <a:ext cx="4108103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Body Growth</a:t>
            </a:r>
            <a:br>
              <a:rPr lang="en-US" dirty="0"/>
            </a:br>
            <a:r>
              <a:rPr lang="en-US" dirty="0"/>
              <a:t> &amp; Food Intake</a:t>
            </a:r>
          </a:p>
        </p:txBody>
      </p:sp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DD67D1EB-0926-4B3F-9458-D70D0587F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5" y="137824"/>
            <a:ext cx="4108103" cy="3109518"/>
          </a:xfrm>
        </p:spPr>
      </p:pic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7D3F8861-B77B-4431-AEC4-B9D9C93C3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98" y="39328"/>
            <a:ext cx="4466968" cy="3326174"/>
          </a:xfrm>
          <a:prstGeom prst="rect">
            <a:avLst/>
          </a:prstGeom>
        </p:spPr>
      </p:pic>
      <p:pic>
        <p:nvPicPr>
          <p:cNvPr id="9" name="Picture 8" descr="Chart, diagram, box and whisker chart&#10;&#10;Description automatically generated">
            <a:extLst>
              <a:ext uri="{FF2B5EF4-FFF2-40B4-BE49-F238E27FC236}">
                <a16:creationId xmlns:a16="http://schemas.microsoft.com/office/drawing/2014/main" id="{90C7DED7-0AE1-4DB6-A4BA-831C24AE3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5" y="3498766"/>
            <a:ext cx="4638387" cy="3203343"/>
          </a:xfrm>
          <a:prstGeom prst="rect">
            <a:avLst/>
          </a:prstGeom>
        </p:spPr>
      </p:pic>
      <p:pic>
        <p:nvPicPr>
          <p:cNvPr id="11" name="Picture 10" descr="Chart, box and whisker chart&#10;&#10;Description automatically generated">
            <a:extLst>
              <a:ext uri="{FF2B5EF4-FFF2-40B4-BE49-F238E27FC236}">
                <a16:creationId xmlns:a16="http://schemas.microsoft.com/office/drawing/2014/main" id="{24074698-BB10-46C4-A4BC-703C8FAE2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745" y="3417686"/>
            <a:ext cx="4852136" cy="332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807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53E23-96E3-4235-8BFC-73E662E7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937" y="1316926"/>
            <a:ext cx="10353762" cy="970450"/>
          </a:xfrm>
        </p:spPr>
        <p:txBody>
          <a:bodyPr/>
          <a:lstStyle/>
          <a:p>
            <a:r>
              <a:rPr lang="en-US" dirty="0"/>
              <a:t>Sleep</a:t>
            </a:r>
          </a:p>
        </p:txBody>
      </p:sp>
      <p:pic>
        <p:nvPicPr>
          <p:cNvPr id="5" name="Content Placeholder 4" descr="Chart, diagram&#10;&#10;Description automatically generated">
            <a:extLst>
              <a:ext uri="{FF2B5EF4-FFF2-40B4-BE49-F238E27FC236}">
                <a16:creationId xmlns:a16="http://schemas.microsoft.com/office/drawing/2014/main" id="{C91C36A9-9235-4397-ADFC-2D81F32E8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75" y="165859"/>
            <a:ext cx="3655483" cy="3125573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04D86F8-357F-4FC0-8F62-0104EA44B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75" y="3429000"/>
            <a:ext cx="3655483" cy="309376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BF316E4-4A78-48B7-9EC4-762F9FD6C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74" y="3405020"/>
            <a:ext cx="3835255" cy="311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751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97CAF-3DFB-4B39-826D-A1844E856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Predatory Stress (PS) </a:t>
            </a:r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5FB7718E-41C8-4526-BBF6-ED696A921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50" y="1959748"/>
            <a:ext cx="4080992" cy="3993333"/>
          </a:xfrm>
        </p:spPr>
      </p:pic>
      <p:pic>
        <p:nvPicPr>
          <p:cNvPr id="9" name="Picture 8" descr="A close up of a piano&#10;&#10;Description automatically generated">
            <a:extLst>
              <a:ext uri="{FF2B5EF4-FFF2-40B4-BE49-F238E27FC236}">
                <a16:creationId xmlns:a16="http://schemas.microsoft.com/office/drawing/2014/main" id="{45E9DD32-A63A-4DC5-B7AD-AE9460C91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79" y="1959748"/>
            <a:ext cx="4186188" cy="40652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9D3D4A-17CA-4283-9EC8-034A7A8EF311}"/>
              </a:ext>
            </a:extLst>
          </p:cNvPr>
          <p:cNvSpPr txBox="1"/>
          <p:nvPr/>
        </p:nvSpPr>
        <p:spPr>
          <a:xfrm>
            <a:off x="2448232" y="1590416"/>
            <a:ext cx="356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Hippocampus</a:t>
            </a:r>
          </a:p>
        </p:txBody>
      </p:sp>
    </p:spTree>
    <p:extLst>
      <p:ext uri="{BB962C8B-B14F-4D97-AF65-F5344CB8AC3E}">
        <p14:creationId xmlns:p14="http://schemas.microsoft.com/office/powerpoint/2010/main" val="1749902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03A9-CB35-45A3-BA6A-F0D83945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924" y="134710"/>
            <a:ext cx="1900162" cy="970450"/>
          </a:xfrm>
        </p:spPr>
        <p:txBody>
          <a:bodyPr/>
          <a:lstStyle/>
          <a:p>
            <a:r>
              <a:rPr lang="en-US" sz="4400" dirty="0">
                <a:solidFill>
                  <a:srgbClr val="E7B457"/>
                </a:solidFill>
              </a:rPr>
              <a:t>PTSD</a:t>
            </a:r>
            <a:r>
              <a:rPr lang="en-US" dirty="0">
                <a:solidFill>
                  <a:srgbClr val="E7B457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5E4BA-CB73-471E-927A-36BAFBCC5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1924" y="1105160"/>
            <a:ext cx="5214257" cy="5699773"/>
          </a:xfrm>
        </p:spPr>
        <p:txBody>
          <a:bodyPr>
            <a:normAutofit/>
          </a:bodyPr>
          <a:lstStyle/>
          <a:p>
            <a:pPr marL="36900" indent="0">
              <a:buNone/>
              <a:tabLst>
                <a:tab pos="625475" algn="l"/>
              </a:tabLst>
            </a:pPr>
            <a:r>
              <a:rPr lang="en-US" sz="3600" dirty="0">
                <a:solidFill>
                  <a:srgbClr val="E7B457"/>
                </a:solidFill>
              </a:rPr>
              <a:t>Intrusion symptoms: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Memories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Dreams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Flashbacks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Reaction to Cues</a:t>
            </a:r>
          </a:p>
          <a:p>
            <a:pPr marL="36900" indent="0">
              <a:buNone/>
              <a:tabLst>
                <a:tab pos="625475" algn="l"/>
              </a:tabLst>
            </a:pPr>
            <a:r>
              <a:rPr lang="en-US" sz="3600" dirty="0">
                <a:solidFill>
                  <a:srgbClr val="E7B457"/>
                </a:solidFill>
              </a:rPr>
              <a:t>Reactions to event: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Concentration problems</a:t>
            </a:r>
          </a:p>
          <a:p>
            <a:pPr marL="450000" lvl="1" indent="0">
              <a:buNone/>
              <a:tabLst>
                <a:tab pos="625475" algn="l"/>
              </a:tabLst>
            </a:pPr>
            <a:r>
              <a:rPr lang="en-US" sz="3200" dirty="0">
                <a:solidFill>
                  <a:srgbClr val="E7B457"/>
                </a:solidFill>
              </a:rPr>
              <a:t>Sleep problems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E236E4-0536-4D14-9B30-8769E4007F04}"/>
              </a:ext>
            </a:extLst>
          </p:cNvPr>
          <p:cNvSpPr txBox="1">
            <a:spLocks/>
          </p:cNvSpPr>
          <p:nvPr/>
        </p:nvSpPr>
        <p:spPr>
          <a:xfrm>
            <a:off x="0" y="4387204"/>
            <a:ext cx="5323114" cy="222042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625475" algn="l"/>
              </a:tabLst>
            </a:pPr>
            <a:endParaRPr lang="en-US" sz="3200" dirty="0">
              <a:solidFill>
                <a:srgbClr val="E7B457"/>
              </a:solidFill>
            </a:endParaRPr>
          </a:p>
        </p:txBody>
      </p:sp>
      <p:pic>
        <p:nvPicPr>
          <p:cNvPr id="16" name="Picture 1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6BABFDF-4A49-4984-A7CB-08098E491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19" y="1817912"/>
            <a:ext cx="5724813" cy="393300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C7A22C4-30F9-4E61-BAFC-C73AA3608131}"/>
              </a:ext>
            </a:extLst>
          </p:cNvPr>
          <p:cNvGrpSpPr/>
          <p:nvPr/>
        </p:nvGrpSpPr>
        <p:grpSpPr>
          <a:xfrm>
            <a:off x="5223450" y="-76200"/>
            <a:ext cx="6968550" cy="6972300"/>
            <a:chOff x="5223450" y="-76200"/>
            <a:chExt cx="6968550" cy="69723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0CD0EA-A74A-45CE-8F6B-94ED8640D3FC}"/>
                </a:ext>
              </a:extLst>
            </p:cNvPr>
            <p:cNvSpPr/>
            <p:nvPr/>
          </p:nvSpPr>
          <p:spPr>
            <a:xfrm>
              <a:off x="8559562" y="-76200"/>
              <a:ext cx="3632438" cy="69342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FEF37C-604C-4BDF-AF27-053B0247F50F}"/>
                </a:ext>
              </a:extLst>
            </p:cNvPr>
            <p:cNvSpPr/>
            <p:nvPr/>
          </p:nvSpPr>
          <p:spPr>
            <a:xfrm>
              <a:off x="5223450" y="-38100"/>
              <a:ext cx="3632438" cy="69342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842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3BF47-98F2-4215-8F79-45360DF2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461" y="-147767"/>
            <a:ext cx="10353762" cy="970450"/>
          </a:xfrm>
        </p:spPr>
        <p:txBody>
          <a:bodyPr/>
          <a:lstStyle/>
          <a:p>
            <a:r>
              <a:rPr lang="en-US" dirty="0"/>
              <a:t>Hippocampus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B11D0-091F-472F-84DF-89EF85403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20" y="800911"/>
            <a:ext cx="7834993" cy="5878286"/>
          </a:xfrm>
        </p:spPr>
        <p:txBody>
          <a:bodyPr>
            <a:normAutofit fontScale="92500" lnSpcReduction="10000"/>
          </a:bodyPr>
          <a:lstStyle/>
          <a:p>
            <a:r>
              <a:rPr lang="en-US" sz="3900" dirty="0"/>
              <a:t>Declarative Memory</a:t>
            </a:r>
          </a:p>
          <a:p>
            <a:pPr lvl="1"/>
            <a:r>
              <a:rPr lang="en-US" sz="3500" dirty="0"/>
              <a:t>Formation &amp; conscious retrieval</a:t>
            </a:r>
          </a:p>
          <a:p>
            <a:endParaRPr lang="en-US" sz="3500" dirty="0"/>
          </a:p>
          <a:p>
            <a:r>
              <a:rPr lang="en-US" sz="3900" dirty="0"/>
              <a:t>Spatial memory</a:t>
            </a:r>
          </a:p>
          <a:p>
            <a:pPr lvl="1"/>
            <a:r>
              <a:rPr lang="en-US" sz="3500" dirty="0"/>
              <a:t>Environmental info, navigation</a:t>
            </a:r>
          </a:p>
          <a:p>
            <a:r>
              <a:rPr lang="en-US" sz="3900" dirty="0"/>
              <a:t>Fear memory – also nondeclarative</a:t>
            </a:r>
          </a:p>
          <a:p>
            <a:pPr lvl="1"/>
            <a:r>
              <a:rPr lang="en-US" sz="3500" dirty="0"/>
              <a:t> Conditioned to fearful stimuli</a:t>
            </a:r>
            <a:endParaRPr lang="en-US" sz="3900" dirty="0"/>
          </a:p>
          <a:p>
            <a:r>
              <a:rPr lang="en-US" sz="3900" dirty="0"/>
              <a:t>Recognition memory</a:t>
            </a:r>
          </a:p>
          <a:p>
            <a:pPr lvl="1"/>
            <a:r>
              <a:rPr lang="en-US" sz="3500" dirty="0"/>
              <a:t>Recollection &amp; familiarity </a:t>
            </a:r>
          </a:p>
          <a:p>
            <a:pPr lvl="1"/>
            <a:endParaRPr lang="en-US" sz="3500" dirty="0"/>
          </a:p>
          <a:p>
            <a:endParaRPr lang="en-US" sz="36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B720B01-8EBB-47D6-8F90-751ED3EEB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19" y="491769"/>
            <a:ext cx="4762500" cy="371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9913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1A48-435D-4EF8-9477-E58BB73D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Morris Water Maze (MWM)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02A63-3E05-42B7-AE1E-1F4902C21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962265"/>
          </a:xfrm>
        </p:spPr>
        <p:txBody>
          <a:bodyPr>
            <a:normAutofit/>
          </a:bodyPr>
          <a:lstStyle/>
          <a:p>
            <a:r>
              <a:rPr lang="en-US" sz="3600" dirty="0"/>
              <a:t>Spatial learning &amp; memory</a:t>
            </a:r>
          </a:p>
          <a:p>
            <a:r>
              <a:rPr lang="en-US" sz="3600" dirty="0"/>
              <a:t>Circular pool</a:t>
            </a:r>
          </a:p>
          <a:p>
            <a:r>
              <a:rPr lang="en-US" sz="3600" dirty="0"/>
              <a:t>Two parts</a:t>
            </a:r>
          </a:p>
          <a:p>
            <a:pPr lvl="1"/>
            <a:r>
              <a:rPr lang="en-US" sz="3400" dirty="0"/>
              <a:t>Place navigation test</a:t>
            </a:r>
          </a:p>
          <a:p>
            <a:pPr lvl="2"/>
            <a:r>
              <a:rPr lang="en-US" sz="3200" dirty="0"/>
              <a:t>learning</a:t>
            </a:r>
          </a:p>
          <a:p>
            <a:pPr lvl="1"/>
            <a:r>
              <a:rPr lang="en-US" sz="3400" dirty="0"/>
              <a:t>Spatial probe test</a:t>
            </a:r>
          </a:p>
          <a:p>
            <a:pPr lvl="2"/>
            <a:r>
              <a:rPr lang="en-US" sz="3200" dirty="0"/>
              <a:t>memory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5" name="Picture 4" descr="Chart, icon&#10;&#10;Description automatically generated">
            <a:extLst>
              <a:ext uri="{FF2B5EF4-FFF2-40B4-BE49-F238E27FC236}">
                <a16:creationId xmlns:a16="http://schemas.microsoft.com/office/drawing/2014/main" id="{F6FFD864-D1BE-436F-8CE2-DB328B0C0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8438" l="1563" r="97813">
                        <a14:foregroundMark x1="7813" y1="44375" x2="7813" y2="44375"/>
                        <a14:foregroundMark x1="30938" y1="8438" x2="30938" y2="8438"/>
                        <a14:foregroundMark x1="44063" y1="13438" x2="44063" y2="13438"/>
                        <a14:foregroundMark x1="32500" y1="14063" x2="48438" y2="10938"/>
                        <a14:foregroundMark x1="48438" y1="10938" x2="70625" y2="16875"/>
                        <a14:foregroundMark x1="79375" y1="25625" x2="94688" y2="35000"/>
                        <a14:foregroundMark x1="60000" y1="40313" x2="60000" y2="40313"/>
                        <a14:foregroundMark x1="60938" y1="39375" x2="60938" y2="39375"/>
                        <a14:foregroundMark x1="60938" y1="39375" x2="60938" y2="39375"/>
                        <a14:foregroundMark x1="2813" y1="30312" x2="9375" y2="30938"/>
                        <a14:foregroundMark x1="24063" y1="17813" x2="57500" y2="14375"/>
                        <a14:foregroundMark x1="57500" y1="14375" x2="83438" y2="22813"/>
                        <a14:foregroundMark x1="92188" y1="25938" x2="97500" y2="40938"/>
                        <a14:foregroundMark x1="97500" y1="40938" x2="97813" y2="58125"/>
                        <a14:foregroundMark x1="97813" y1="58125" x2="72500" y2="79063"/>
                        <a14:foregroundMark x1="72500" y1="79063" x2="36875" y2="83125"/>
                        <a14:foregroundMark x1="36875" y1="83125" x2="19688" y2="80625"/>
                        <a14:foregroundMark x1="19688" y1="80625" x2="7813" y2="70313"/>
                        <a14:foregroundMark x1="7813" y1="70313" x2="7813" y2="70313"/>
                        <a14:foregroundMark x1="11563" y1="27500" x2="43125" y2="6875"/>
                        <a14:foregroundMark x1="43125" y1="6875" x2="54688" y2="10938"/>
                        <a14:foregroundMark x1="50625" y1="3125" x2="50625" y2="3125"/>
                        <a14:foregroundMark x1="44688" y1="97500" x2="44688" y2="97500"/>
                        <a14:foregroundMark x1="56875" y1="97188" x2="56875" y2="97188"/>
                        <a14:foregroundMark x1="52188" y1="98438" x2="52188" y2="98438"/>
                        <a14:foregroundMark x1="48438" y1="97813" x2="48438" y2="97813"/>
                        <a14:foregroundMark x1="1563" y1="64688" x2="1563" y2="64688"/>
                        <a14:backgroundMark x1="7813" y1="4063" x2="7813" y2="4063"/>
                        <a14:backgroundMark x1="7813" y1="4063" x2="7813" y2="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2024743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886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2531</Words>
  <Application>Microsoft Office PowerPoint</Application>
  <PresentationFormat>Widescreen</PresentationFormat>
  <Paragraphs>554</Paragraphs>
  <Slides>64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Calibri</vt:lpstr>
      <vt:lpstr>Calisto MT</vt:lpstr>
      <vt:lpstr>France</vt:lpstr>
      <vt:lpstr>Times New Roman</vt:lpstr>
      <vt:lpstr>Wingdings 2</vt:lpstr>
      <vt:lpstr>Slate</vt:lpstr>
      <vt:lpstr>Frighten &amp; Forget?</vt:lpstr>
      <vt:lpstr>PowerPoint Presentation</vt:lpstr>
      <vt:lpstr>Posttraumatic Stress Disorder (PTSD)</vt:lpstr>
      <vt:lpstr>Posttraumatic Stress Disorder (PTSD)</vt:lpstr>
      <vt:lpstr>Posttraumatic Stress Disorder (PTSD)</vt:lpstr>
      <vt:lpstr>Posttraumatic Stress Disorder (PTSD)</vt:lpstr>
      <vt:lpstr>PTSD </vt:lpstr>
      <vt:lpstr>Hippocampus</vt:lpstr>
      <vt:lpstr>Morris Water Maze (MWM)</vt:lpstr>
      <vt:lpstr>Morris Water Maze (MWM)</vt:lpstr>
      <vt:lpstr>Morris Water Maze (MWM)</vt:lpstr>
      <vt:lpstr>Single Prolonged Stress (SPS)</vt:lpstr>
      <vt:lpstr>PTSD (SPS) &amp; Memory (MWM)</vt:lpstr>
      <vt:lpstr>Foot Shock (FS) Fear Conditioning</vt:lpstr>
      <vt:lpstr>Foot Shock (FS) Fear Conditioning</vt:lpstr>
      <vt:lpstr>Foot Shock (FS) Fear Conditioning</vt:lpstr>
      <vt:lpstr>Foot Shock (FS) Fear Conditioning</vt:lpstr>
      <vt:lpstr>Orexin/Hypocretin  (Orx/Hcrt)</vt:lpstr>
      <vt:lpstr>Orexin/Hypocretin (Orx/Hcrt)</vt:lpstr>
      <vt:lpstr>Orexin/Hypocretin (Orx/Hcrt)</vt:lpstr>
      <vt:lpstr>Orexin/Hypocretin (Orx/Hcrt)</vt:lpstr>
      <vt:lpstr>Hypothalamus</vt:lpstr>
      <vt:lpstr>Hypothalamus</vt:lpstr>
      <vt:lpstr>PTSD </vt:lpstr>
      <vt:lpstr>PTSD and Orexin</vt:lpstr>
      <vt:lpstr>PTSD and Orexin</vt:lpstr>
      <vt:lpstr>PTSD and Orexin</vt:lpstr>
      <vt:lpstr>PTSD and Orexin</vt:lpstr>
      <vt:lpstr>PTSD and Orexin</vt:lpstr>
      <vt:lpstr>PTSD and Orexin</vt:lpstr>
      <vt:lpstr>PTSD and Orexin</vt:lpstr>
      <vt:lpstr>PTSD and Orexin</vt:lpstr>
      <vt:lpstr>PTSD and Orexin</vt:lpstr>
      <vt:lpstr>PTSD and Orexin</vt:lpstr>
      <vt:lpstr>PTSD and Orexin</vt:lpstr>
      <vt:lpstr>PTSD and Orexin</vt:lpstr>
      <vt:lpstr>Tumor Necrosis Factor (TNF)</vt:lpstr>
      <vt:lpstr>Tumor Necrosis Factor (TNF)</vt:lpstr>
      <vt:lpstr>Tumor Necrosis Factor (TNF)</vt:lpstr>
      <vt:lpstr>Tumor Necrosis Factor (TNF)</vt:lpstr>
      <vt:lpstr>Microglia</vt:lpstr>
      <vt:lpstr>PTSD </vt:lpstr>
      <vt:lpstr>PTSD </vt:lpstr>
      <vt:lpstr>Prediction</vt:lpstr>
      <vt:lpstr>PTSD and TNF</vt:lpstr>
      <vt:lpstr>PTSD and TNF</vt:lpstr>
      <vt:lpstr>PTSD and TNF</vt:lpstr>
      <vt:lpstr>PTSD and TNF</vt:lpstr>
      <vt:lpstr>PTSD and TNF</vt:lpstr>
      <vt:lpstr>Now we know…</vt:lpstr>
      <vt:lpstr>TNF &amp; Orx</vt:lpstr>
      <vt:lpstr>TNF &amp; Orx</vt:lpstr>
      <vt:lpstr>TNF &amp; Orx</vt:lpstr>
      <vt:lpstr>TNF &amp; Orx</vt:lpstr>
      <vt:lpstr>TNF &amp; Orx</vt:lpstr>
      <vt:lpstr>TNF &amp; Orx</vt:lpstr>
      <vt:lpstr>Summary</vt:lpstr>
      <vt:lpstr>Conclusions</vt:lpstr>
      <vt:lpstr>Possible  Mechanism?</vt:lpstr>
      <vt:lpstr>PowerPoint Presentation</vt:lpstr>
      <vt:lpstr>Novel Object Recognition</vt:lpstr>
      <vt:lpstr>Body Growth  &amp; Food Intake</vt:lpstr>
      <vt:lpstr>Sleep</vt:lpstr>
      <vt:lpstr>Acute Predatory Stress (PS)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Forgive, (Frighten) &amp; Forget</dc:title>
  <dc:creator>Jason Gale</dc:creator>
  <cp:lastModifiedBy>Summers, Cliff</cp:lastModifiedBy>
  <cp:revision>152</cp:revision>
  <dcterms:created xsi:type="dcterms:W3CDTF">2020-10-16T08:48:32Z</dcterms:created>
  <dcterms:modified xsi:type="dcterms:W3CDTF">2020-10-16T17:54:28Z</dcterms:modified>
</cp:coreProperties>
</file>